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6"/>
  </p:notesMasterIdLst>
  <p:sldIdLst>
    <p:sldId id="256" r:id="rId2"/>
    <p:sldId id="258" r:id="rId3"/>
    <p:sldId id="292" r:id="rId4"/>
    <p:sldId id="259" r:id="rId5"/>
    <p:sldId id="260" r:id="rId6"/>
    <p:sldId id="261" r:id="rId7"/>
    <p:sldId id="262" r:id="rId8"/>
    <p:sldId id="263" r:id="rId9"/>
    <p:sldId id="264" r:id="rId10"/>
    <p:sldId id="265" r:id="rId11"/>
    <p:sldId id="266" r:id="rId12"/>
    <p:sldId id="267" r:id="rId13"/>
    <p:sldId id="268" r:id="rId14"/>
    <p:sldId id="270" r:id="rId15"/>
    <p:sldId id="271" r:id="rId16"/>
    <p:sldId id="272" r:id="rId17"/>
    <p:sldId id="273" r:id="rId18"/>
    <p:sldId id="274" r:id="rId19"/>
    <p:sldId id="275" r:id="rId20"/>
    <p:sldId id="289" r:id="rId21"/>
    <p:sldId id="291" r:id="rId22"/>
    <p:sldId id="280" r:id="rId23"/>
    <p:sldId id="277" r:id="rId24"/>
    <p:sldId id="283" r:id="rId2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37" roundtripDataSignature="AMtx7mhuA44rzyvmzT+1Rehfq9vGCd3Es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1A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5E977B4-E9A5-4CD3-9CB4-B0A80A7DD114}">
  <a:tblStyle styleId="{05E977B4-E9A5-4CD3-9CB4-B0A80A7DD114}"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49534" autoAdjust="0"/>
  </p:normalViewPr>
  <p:slideViewPr>
    <p:cSldViewPr snapToGrid="0">
      <p:cViewPr varScale="1">
        <p:scale>
          <a:sx n="61" d="100"/>
          <a:sy n="61" d="100"/>
        </p:scale>
        <p:origin x="3664" y="20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Welcome to this professional</a:t>
            </a:r>
            <a:r>
              <a:rPr lang="en-US" baseline="0" dirty="0"/>
              <a:t> learning on the Critical Components Tool for Special Education Programs.  The development of this tool was funded by the Special Education Leadership Academy in cooperation with the Illinois State Board of Education as a part of the Blueprint Project.</a:t>
            </a:r>
          </a:p>
          <a:p>
            <a:pPr marL="0" lvl="0" indent="0" algn="l" rtl="0">
              <a:spcBef>
                <a:spcPts val="0"/>
              </a:spcBef>
              <a:spcAft>
                <a:spcPts val="0"/>
              </a:spcAft>
              <a:buNone/>
            </a:pPr>
            <a:endParaRPr lang="en-US" baseline="0" dirty="0"/>
          </a:p>
          <a:p>
            <a:pPr marL="0" lvl="0" indent="0" algn="l" rtl="0">
              <a:spcBef>
                <a:spcPts val="0"/>
              </a:spcBef>
              <a:spcAft>
                <a:spcPts val="0"/>
              </a:spcAft>
              <a:buNone/>
            </a:pPr>
            <a:r>
              <a:rPr lang="en-US" baseline="0" dirty="0"/>
              <a:t>As we begin this professional learning, it would be helpful to download the handouts so that they are available to reference throughout the presentation.  </a:t>
            </a:r>
          </a:p>
          <a:p>
            <a:pPr marL="0" lvl="0" indent="0" algn="l" rtl="0">
              <a:spcBef>
                <a:spcPts val="0"/>
              </a:spcBef>
              <a:spcAft>
                <a:spcPts val="0"/>
              </a:spcAft>
              <a:buNone/>
            </a:pPr>
            <a:r>
              <a:rPr lang="en-US" baseline="0" dirty="0"/>
              <a:t>The handouts include:</a:t>
            </a:r>
          </a:p>
          <a:p>
            <a:pPr marL="228600" lvl="0" indent="-228600" algn="l" rtl="0">
              <a:lnSpc>
                <a:spcPct val="90000"/>
              </a:lnSpc>
              <a:spcBef>
                <a:spcPts val="0"/>
              </a:spcBef>
              <a:spcAft>
                <a:spcPts val="0"/>
              </a:spcAft>
              <a:buClr>
                <a:schemeClr val="dk1"/>
              </a:buClr>
              <a:buSzPts val="2400"/>
              <a:buChar char="•"/>
            </a:pPr>
            <a:r>
              <a:rPr lang="en-US" sz="2400" dirty="0"/>
              <a:t>Critical Components Tool for Special Education Programs Screener</a:t>
            </a:r>
            <a:endParaRPr lang="en-US" dirty="0"/>
          </a:p>
          <a:p>
            <a:pPr marL="228600" lvl="0" indent="-228600" algn="l" rtl="0">
              <a:lnSpc>
                <a:spcPct val="90000"/>
              </a:lnSpc>
              <a:spcBef>
                <a:spcPts val="1000"/>
              </a:spcBef>
              <a:spcAft>
                <a:spcPts val="0"/>
              </a:spcAft>
              <a:buClr>
                <a:schemeClr val="dk1"/>
              </a:buClr>
              <a:buSzPts val="2400"/>
              <a:buChar char="•"/>
            </a:pPr>
            <a:r>
              <a:rPr lang="en-US" sz="2400" dirty="0"/>
              <a:t>Critical Components Tool for Special Education Programs (Critical Components Tool-CCT)</a:t>
            </a:r>
            <a:endParaRPr lang="en-US" dirty="0"/>
          </a:p>
          <a:p>
            <a:pPr marL="685800" lvl="1" indent="-228600" algn="l" rtl="0">
              <a:lnSpc>
                <a:spcPct val="90000"/>
              </a:lnSpc>
              <a:spcBef>
                <a:spcPts val="500"/>
              </a:spcBef>
              <a:spcAft>
                <a:spcPts val="0"/>
              </a:spcAft>
              <a:buClr>
                <a:schemeClr val="dk1"/>
              </a:buClr>
              <a:buSzPts val="2400"/>
              <a:buChar char="•"/>
            </a:pPr>
            <a:r>
              <a:rPr lang="en-US" sz="2400" dirty="0"/>
              <a:t>Purpose</a:t>
            </a:r>
            <a:endParaRPr lang="en-US" dirty="0"/>
          </a:p>
          <a:p>
            <a:pPr marL="685800" lvl="1" indent="-228600" algn="l" rtl="0">
              <a:lnSpc>
                <a:spcPct val="90000"/>
              </a:lnSpc>
              <a:spcBef>
                <a:spcPts val="500"/>
              </a:spcBef>
              <a:spcAft>
                <a:spcPts val="0"/>
              </a:spcAft>
              <a:buClr>
                <a:schemeClr val="dk1"/>
              </a:buClr>
              <a:buSzPts val="2400"/>
              <a:buChar char="•"/>
            </a:pPr>
            <a:r>
              <a:rPr lang="en-US" sz="2400" dirty="0"/>
              <a:t>Instructions for Administration</a:t>
            </a:r>
            <a:endParaRPr lang="en-US" dirty="0"/>
          </a:p>
          <a:p>
            <a:pPr marL="685800" lvl="1" indent="-228600" algn="l" rtl="0">
              <a:lnSpc>
                <a:spcPct val="90000"/>
              </a:lnSpc>
              <a:spcBef>
                <a:spcPts val="500"/>
              </a:spcBef>
              <a:spcAft>
                <a:spcPts val="0"/>
              </a:spcAft>
              <a:buClr>
                <a:schemeClr val="dk1"/>
              </a:buClr>
              <a:buSzPts val="2400"/>
              <a:buChar char="•"/>
            </a:pPr>
            <a:r>
              <a:rPr lang="en-US" sz="2400" dirty="0"/>
              <a:t>Rubric for Evaluation</a:t>
            </a:r>
            <a:endParaRPr lang="en-US" dirty="0"/>
          </a:p>
          <a:p>
            <a:pPr marL="685800" lvl="1" indent="-228600" algn="l" rtl="0">
              <a:lnSpc>
                <a:spcPct val="90000"/>
              </a:lnSpc>
              <a:spcBef>
                <a:spcPts val="500"/>
              </a:spcBef>
              <a:spcAft>
                <a:spcPts val="0"/>
              </a:spcAft>
              <a:buClr>
                <a:schemeClr val="dk1"/>
              </a:buClr>
              <a:buSzPts val="2400"/>
              <a:buChar char="•"/>
            </a:pPr>
            <a:r>
              <a:rPr lang="en-US" sz="2400" dirty="0"/>
              <a:t>Team Discussion Notes</a:t>
            </a:r>
            <a:endParaRPr lang="en-US" dirty="0"/>
          </a:p>
          <a:p>
            <a:pPr marL="228600" lvl="0" indent="-228600" algn="l" rtl="0">
              <a:lnSpc>
                <a:spcPct val="90000"/>
              </a:lnSpc>
              <a:spcBef>
                <a:spcPts val="1000"/>
              </a:spcBef>
              <a:spcAft>
                <a:spcPts val="0"/>
              </a:spcAft>
              <a:buClr>
                <a:schemeClr val="dk1"/>
              </a:buClr>
              <a:buSzPts val="2400"/>
              <a:buChar char="•"/>
            </a:pPr>
            <a:r>
              <a:rPr lang="en-US" sz="2400" dirty="0"/>
              <a:t>Data Analysis Worksheet</a:t>
            </a:r>
            <a:endParaRPr lang="en-US" dirty="0"/>
          </a:p>
          <a:p>
            <a:pPr marL="0" lvl="0" indent="0" algn="l" rtl="0">
              <a:spcBef>
                <a:spcPts val="0"/>
              </a:spcBef>
              <a:spcAft>
                <a:spcPts val="0"/>
              </a:spcAft>
              <a:buNone/>
            </a:pPr>
            <a:endParaRPr lang="en-US" baseline="0" dirty="0"/>
          </a:p>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Multiple districts volunteered to pilot the tool and provide feedback regarding the tool’s usefulness and potential revisions. Districts and schools completed a feedback form and a verbal exit interview with the design team.</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spcBef>
                <a:spcPts val="0"/>
              </a:spcBef>
              <a:spcAft>
                <a:spcPts val="0"/>
              </a:spcAft>
              <a:buNone/>
            </a:pPr>
            <a:endParaRPr dirty="0"/>
          </a:p>
        </p:txBody>
      </p:sp>
      <p:sp>
        <p:nvSpPr>
          <p:cNvPr id="149" name="Google Shape;149;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pilot resulted in positive feedback from all participants. One of the highlights noted was that the tool sparked active discussion among participants about special education services.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i="1" dirty="0"/>
          </a:p>
          <a:p>
            <a:pPr marL="0" lvl="0" indent="0" algn="l" rtl="0">
              <a:spcBef>
                <a:spcPts val="0"/>
              </a:spcBef>
              <a:spcAft>
                <a:spcPts val="0"/>
              </a:spcAft>
              <a:buNone/>
            </a:pPr>
            <a:endParaRPr dirty="0"/>
          </a:p>
        </p:txBody>
      </p:sp>
      <p:sp>
        <p:nvSpPr>
          <p:cNvPr id="156" name="Google Shape;156;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In the</a:t>
            </a:r>
            <a:r>
              <a:rPr lang="en-US" baseline="0" dirty="0"/>
              <a:t> next section of this professional learning three documents will be reviewed and discussed including:</a:t>
            </a:r>
          </a:p>
          <a:p>
            <a:pPr marL="0" lvl="0" indent="0" algn="l" rtl="0">
              <a:spcBef>
                <a:spcPts val="0"/>
              </a:spcBef>
              <a:spcAft>
                <a:spcPts val="0"/>
              </a:spcAft>
              <a:buNone/>
            </a:pPr>
            <a:endParaRPr lang="en-US" baseline="0" dirty="0"/>
          </a:p>
          <a:p>
            <a:pPr marL="171450" lvl="0" indent="-171450" algn="l" rtl="0">
              <a:spcBef>
                <a:spcPts val="0"/>
              </a:spcBef>
              <a:spcAft>
                <a:spcPts val="0"/>
              </a:spcAft>
              <a:buFont typeface="Arial" panose="020B0604020202020204" pitchFamily="34" charset="0"/>
              <a:buChar char="•"/>
            </a:pPr>
            <a:r>
              <a:rPr lang="en-US" baseline="0" dirty="0"/>
              <a:t>The Screener</a:t>
            </a:r>
          </a:p>
          <a:p>
            <a:pPr marL="171450" lvl="0" indent="-171450" algn="l" rtl="0">
              <a:spcBef>
                <a:spcPts val="0"/>
              </a:spcBef>
              <a:spcAft>
                <a:spcPts val="0"/>
              </a:spcAft>
              <a:buFont typeface="Arial" panose="020B0604020202020204" pitchFamily="34" charset="0"/>
              <a:buChar char="•"/>
            </a:pPr>
            <a:r>
              <a:rPr lang="en-US" baseline="0" dirty="0"/>
              <a:t>The Critical Components Tool for Special Education Programs and a</a:t>
            </a:r>
          </a:p>
          <a:p>
            <a:pPr marL="171450" lvl="0" indent="-171450" algn="l" rtl="0">
              <a:spcBef>
                <a:spcPts val="0"/>
              </a:spcBef>
              <a:spcAft>
                <a:spcPts val="0"/>
              </a:spcAft>
              <a:buFont typeface="Arial" panose="020B0604020202020204" pitchFamily="34" charset="0"/>
              <a:buChar char="•"/>
            </a:pPr>
            <a:r>
              <a:rPr lang="en-US" baseline="0" dirty="0"/>
              <a:t>Data Analysis Worksheet</a:t>
            </a:r>
          </a:p>
          <a:p>
            <a:pPr marL="171450" lvl="0" indent="-171450" algn="l" rtl="0">
              <a:spcBef>
                <a:spcPts val="0"/>
              </a:spcBef>
              <a:spcAft>
                <a:spcPts val="0"/>
              </a:spcAft>
              <a:buFont typeface="Arial" panose="020B0604020202020204" pitchFamily="34" charset="0"/>
              <a:buChar char="•"/>
            </a:pPr>
            <a:endParaRPr lang="en-US" baseline="0" dirty="0"/>
          </a:p>
          <a:p>
            <a:pPr marL="0" lvl="0" indent="0" algn="l" rtl="0">
              <a:spcBef>
                <a:spcPts val="0"/>
              </a:spcBef>
              <a:spcAft>
                <a:spcPts val="0"/>
              </a:spcAft>
              <a:buFont typeface="Arial" panose="020B0604020202020204" pitchFamily="34" charset="0"/>
              <a:buNone/>
            </a:pPr>
            <a:r>
              <a:rPr lang="en-US" baseline="0" dirty="0"/>
              <a:t>Let’s take a look at the Critical Components Tool for Special Education Programs first.</a:t>
            </a:r>
            <a:endParaRPr dirty="0"/>
          </a:p>
        </p:txBody>
      </p:sp>
      <p:sp>
        <p:nvSpPr>
          <p:cNvPr id="163" name="Google Shape;163;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You may want to refer to</a:t>
            </a:r>
            <a:r>
              <a:rPr lang="en-US" baseline="0" dirty="0"/>
              <a:t> </a:t>
            </a:r>
            <a:r>
              <a:rPr lang="en-US" dirty="0"/>
              <a:t>the Critical Components Tool as we review the next several slides.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This tool is comprised of six sections including:</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228600" lvl="0" indent="-228600" algn="l" rtl="0">
              <a:lnSpc>
                <a:spcPct val="90000"/>
              </a:lnSpc>
              <a:spcBef>
                <a:spcPts val="0"/>
              </a:spcBef>
              <a:spcAft>
                <a:spcPts val="0"/>
              </a:spcAft>
              <a:buClr>
                <a:schemeClr val="dk1"/>
              </a:buClr>
              <a:buSzPts val="2800"/>
              <a:buChar char="•"/>
            </a:pPr>
            <a:r>
              <a:rPr lang="en-US" b="0" dirty="0"/>
              <a:t>The</a:t>
            </a:r>
            <a:r>
              <a:rPr lang="en-US" b="0" baseline="0" dirty="0"/>
              <a:t> </a:t>
            </a:r>
            <a:r>
              <a:rPr lang="en-US" b="1" dirty="0"/>
              <a:t>Purpose</a:t>
            </a:r>
          </a:p>
          <a:p>
            <a:pPr marL="228600" lvl="0" indent="-228600" algn="l" rtl="0">
              <a:lnSpc>
                <a:spcPct val="90000"/>
              </a:lnSpc>
              <a:spcBef>
                <a:spcPts val="1000"/>
              </a:spcBef>
              <a:spcAft>
                <a:spcPts val="0"/>
              </a:spcAft>
              <a:buClr>
                <a:schemeClr val="dk1"/>
              </a:buClr>
              <a:buSzPts val="2800"/>
              <a:buChar char="•"/>
            </a:pPr>
            <a:r>
              <a:rPr lang="en-US" b="1" dirty="0"/>
              <a:t>Instructions for Administration</a:t>
            </a:r>
          </a:p>
          <a:p>
            <a:pPr marL="228600" lvl="0" indent="-228600" algn="l" rtl="0">
              <a:lnSpc>
                <a:spcPct val="90000"/>
              </a:lnSpc>
              <a:spcBef>
                <a:spcPts val="1000"/>
              </a:spcBef>
              <a:spcAft>
                <a:spcPts val="0"/>
              </a:spcAft>
              <a:buClr>
                <a:schemeClr val="dk1"/>
              </a:buClr>
              <a:buSzPts val="2800"/>
              <a:buChar char="•"/>
            </a:pPr>
            <a:r>
              <a:rPr lang="en-US" b="0" dirty="0"/>
              <a:t>A </a:t>
            </a:r>
            <a:r>
              <a:rPr lang="en-US" b="1" dirty="0"/>
              <a:t>Rubric for Evaluation</a:t>
            </a:r>
          </a:p>
          <a:p>
            <a:pPr marL="228600" lvl="0" indent="-228600" algn="l" rtl="0">
              <a:lnSpc>
                <a:spcPct val="90000"/>
              </a:lnSpc>
              <a:spcBef>
                <a:spcPts val="1000"/>
              </a:spcBef>
              <a:spcAft>
                <a:spcPts val="0"/>
              </a:spcAft>
              <a:buClr>
                <a:schemeClr val="dk1"/>
              </a:buClr>
              <a:buSzPts val="2800"/>
              <a:buChar char="•"/>
            </a:pPr>
            <a:r>
              <a:rPr lang="en-US" b="0" dirty="0"/>
              <a:t>The </a:t>
            </a:r>
            <a:r>
              <a:rPr lang="en-US" b="1" dirty="0"/>
              <a:t>Tool </a:t>
            </a:r>
            <a:r>
              <a:rPr lang="en-US" b="0" dirty="0"/>
              <a:t>itself</a:t>
            </a:r>
            <a:endParaRPr lang="en-US" b="1" dirty="0"/>
          </a:p>
          <a:p>
            <a:pPr marL="228600" lvl="0" indent="-228600" algn="l" rtl="0">
              <a:lnSpc>
                <a:spcPct val="90000"/>
              </a:lnSpc>
              <a:spcBef>
                <a:spcPts val="1000"/>
              </a:spcBef>
              <a:spcAft>
                <a:spcPts val="0"/>
              </a:spcAft>
              <a:buClr>
                <a:schemeClr val="dk1"/>
              </a:buClr>
              <a:buSzPts val="2800"/>
              <a:buChar char="•"/>
            </a:pPr>
            <a:r>
              <a:rPr lang="en-US" b="0" dirty="0"/>
              <a:t>A</a:t>
            </a:r>
            <a:r>
              <a:rPr lang="en-US" b="0" baseline="0" dirty="0"/>
              <a:t> place to record </a:t>
            </a:r>
            <a:r>
              <a:rPr lang="en-US" b="1" dirty="0"/>
              <a:t>Team Discussion Notes </a:t>
            </a:r>
            <a:r>
              <a:rPr lang="en-US" b="0" dirty="0"/>
              <a:t>and</a:t>
            </a:r>
            <a:r>
              <a:rPr lang="en-US" b="0" baseline="0" dirty="0"/>
              <a:t> a</a:t>
            </a:r>
            <a:endParaRPr lang="en-US" b="1" dirty="0"/>
          </a:p>
          <a:p>
            <a:pPr marL="228600" lvl="0" indent="-228600" algn="l" rtl="0">
              <a:lnSpc>
                <a:spcPct val="90000"/>
              </a:lnSpc>
              <a:spcBef>
                <a:spcPts val="1000"/>
              </a:spcBef>
              <a:spcAft>
                <a:spcPts val="0"/>
              </a:spcAft>
              <a:buClr>
                <a:schemeClr val="dk1"/>
              </a:buClr>
              <a:buSzPts val="2800"/>
              <a:buChar char="•"/>
            </a:pPr>
            <a:r>
              <a:rPr lang="en-US" b="1" dirty="0"/>
              <a:t>Data Analysis Worksheet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spcBef>
                <a:spcPts val="0"/>
              </a:spcBef>
              <a:spcAft>
                <a:spcPts val="0"/>
              </a:spcAft>
              <a:buNone/>
            </a:pPr>
            <a:endParaRPr dirty="0"/>
          </a:p>
        </p:txBody>
      </p:sp>
      <p:sp>
        <p:nvSpPr>
          <p:cNvPr id="170" name="Google Shape;170;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Key elements of the Critical Components Tool are outlined in the Purpose.  The tool is intended to be used to complete a baseline analysis of current services and assist districts/cooperatives in identifying strengths and challenges within their entities. This analysis</a:t>
            </a:r>
            <a:r>
              <a:rPr lang="en-US" baseline="0" dirty="0"/>
              <a:t> </a:t>
            </a:r>
            <a:r>
              <a:rPr lang="en-US" dirty="0"/>
              <a:t>can then support the development of goals and action planning to address critical areas of</a:t>
            </a:r>
            <a:r>
              <a:rPr lang="en-US" baseline="0" dirty="0"/>
              <a:t> </a:t>
            </a:r>
            <a:r>
              <a:rPr lang="en-US" dirty="0"/>
              <a:t>special education programming.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186" name="Google Shape;186;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It is important to note that</a:t>
            </a:r>
            <a:r>
              <a:rPr lang="en-US" baseline="0" dirty="0"/>
              <a:t> the Critical Components Tool should be used in conjunction with the continuous improvement process and integrated into the improvement plan that is in place in a district, cooperative, or school.  It can also be used as a companion tool to the Illinois Quality Framework.  </a:t>
            </a:r>
          </a:p>
          <a:p>
            <a:pPr marL="0" lvl="0" indent="0" algn="l" rtl="0">
              <a:spcBef>
                <a:spcPts val="0"/>
              </a:spcBef>
              <a:spcAft>
                <a:spcPts val="0"/>
              </a:spcAft>
              <a:buNone/>
            </a:pPr>
            <a:endParaRPr lang="en-US" baseline="0" dirty="0"/>
          </a:p>
          <a:p>
            <a:pPr marL="0" lvl="0" indent="0" algn="l" rtl="0">
              <a:spcBef>
                <a:spcPts val="0"/>
              </a:spcBef>
              <a:spcAft>
                <a:spcPts val="0"/>
              </a:spcAft>
              <a:buNone/>
            </a:pPr>
            <a:r>
              <a:rPr lang="en-US" baseline="0" dirty="0"/>
              <a:t>The Critical Components Tool may be used in its entirety or specific domains may be selected based on identified areas of interest.  In addition, a screener (which we will discuss further later in this presentation) is available to support the selection of specific domains on which to focus.</a:t>
            </a:r>
          </a:p>
          <a:p>
            <a:pPr marL="0" lvl="0" indent="0" algn="l" rtl="0">
              <a:spcBef>
                <a:spcPts val="0"/>
              </a:spcBef>
              <a:spcAft>
                <a:spcPts val="0"/>
              </a:spcAft>
              <a:buNone/>
            </a:pPr>
            <a:endParaRPr lang="en-US"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aseline="0" dirty="0"/>
              <a:t>You may want to pause this presentation to review the </a:t>
            </a:r>
            <a:r>
              <a:rPr lang="en-US" sz="1200" b="1" baseline="0" dirty="0"/>
              <a:t>purpose</a:t>
            </a:r>
            <a:r>
              <a:rPr lang="en-US" sz="1200" baseline="0" dirty="0"/>
              <a:t> of the Critical Components Tool.</a:t>
            </a:r>
          </a:p>
          <a:p>
            <a:pPr marL="0" lvl="0" indent="0" algn="l" rtl="0">
              <a:spcBef>
                <a:spcPts val="0"/>
              </a:spcBef>
              <a:spcAft>
                <a:spcPts val="0"/>
              </a:spcAft>
              <a:buNone/>
            </a:pPr>
            <a:endParaRPr dirty="0"/>
          </a:p>
        </p:txBody>
      </p:sp>
      <p:sp>
        <p:nvSpPr>
          <p:cNvPr id="193" name="Google Shape;193;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structure of the Critical</a:t>
            </a:r>
            <a:r>
              <a:rPr lang="en-US" baseline="0" dirty="0"/>
              <a:t> Components Tool includes domains, indicators, and descriptors.  There are 12 domains included within the tool which identify the critical components of special education programs.  Under each domain is an indicator which provides an overall statement of expectation or a standard of excellence for that domain.  Finally, there are multiple descriptors that further define the indicator and may provide activities to support the development of a particular domain and indicator.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spcBef>
                <a:spcPts val="0"/>
              </a:spcBef>
              <a:spcAft>
                <a:spcPts val="0"/>
              </a:spcAft>
              <a:buNone/>
            </a:pPr>
            <a:endParaRPr dirty="0"/>
          </a:p>
        </p:txBody>
      </p:sp>
      <p:sp>
        <p:nvSpPr>
          <p:cNvPr id="200" name="Google Shape;200;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is an example of the structure of</a:t>
            </a:r>
            <a:r>
              <a:rPr lang="en-US" baseline="0" dirty="0"/>
              <a:t> the Critical Components Tool.  In this example, the </a:t>
            </a:r>
            <a:r>
              <a:rPr lang="en-US" b="1" baseline="0" dirty="0"/>
              <a:t>domain</a:t>
            </a:r>
            <a:r>
              <a:rPr lang="en-US" baseline="0" dirty="0"/>
              <a:t> is </a:t>
            </a:r>
            <a:r>
              <a:rPr lang="en-US" b="0" baseline="0" dirty="0"/>
              <a:t>leadership.  </a:t>
            </a:r>
          </a:p>
          <a:p>
            <a:pPr marL="0" lvl="0" indent="0" algn="l" rtl="0">
              <a:spcBef>
                <a:spcPts val="0"/>
              </a:spcBef>
              <a:spcAft>
                <a:spcPts val="0"/>
              </a:spcAft>
              <a:buNone/>
            </a:pPr>
            <a:r>
              <a:rPr lang="en-US" baseline="0" dirty="0"/>
              <a:t>The </a:t>
            </a:r>
            <a:r>
              <a:rPr lang="en-US" b="1" baseline="0" dirty="0"/>
              <a:t>indicator</a:t>
            </a:r>
            <a:r>
              <a:rPr lang="en-US" baseline="0" dirty="0"/>
              <a:t> is - </a:t>
            </a:r>
            <a:r>
              <a:rPr lang="en-US" sz="1200" dirty="0"/>
              <a:t>The District/Cooperative/School establishes a culture of shared leadership, teamwork, and collaboration focusing on continuous improvement.  </a:t>
            </a:r>
          </a:p>
          <a:p>
            <a:pPr marL="0" lvl="0" indent="0" algn="l" rtl="0">
              <a:spcBef>
                <a:spcPts val="0"/>
              </a:spcBef>
              <a:spcAft>
                <a:spcPts val="0"/>
              </a:spcAft>
              <a:buNone/>
            </a:pPr>
            <a:r>
              <a:rPr lang="en-US" sz="1200" dirty="0"/>
              <a:t>And two of</a:t>
            </a:r>
            <a:r>
              <a:rPr lang="en-US" sz="1200" baseline="0" dirty="0"/>
              <a:t> the twelve </a:t>
            </a:r>
            <a:r>
              <a:rPr lang="en-US" sz="1200" b="1" dirty="0"/>
              <a:t>descriptors</a:t>
            </a:r>
            <a:r>
              <a:rPr lang="en-US" sz="1200" dirty="0"/>
              <a:t> are:</a:t>
            </a:r>
          </a:p>
          <a:p>
            <a:pPr marL="800100" lvl="1" indent="-342900" algn="l" rtl="0">
              <a:lnSpc>
                <a:spcPct val="90000"/>
              </a:lnSpc>
              <a:spcBef>
                <a:spcPts val="500"/>
              </a:spcBef>
              <a:spcAft>
                <a:spcPts val="0"/>
              </a:spcAft>
              <a:buClr>
                <a:schemeClr val="dk1"/>
              </a:buClr>
              <a:buSzPts val="2000"/>
              <a:buFont typeface="Arial" panose="020B0604020202020204" pitchFamily="34" charset="0"/>
              <a:buChar char="•"/>
            </a:pPr>
            <a:r>
              <a:rPr lang="en-US" sz="2000" dirty="0"/>
              <a:t>Special education staff are represented on district and building leadership teams. (Descriptor)</a:t>
            </a:r>
            <a:endParaRPr lang="en-US" dirty="0"/>
          </a:p>
          <a:p>
            <a:pPr marL="800100" lvl="1" indent="-342900" algn="l" rtl="0">
              <a:lnSpc>
                <a:spcPct val="90000"/>
              </a:lnSpc>
              <a:spcBef>
                <a:spcPts val="500"/>
              </a:spcBef>
              <a:spcAft>
                <a:spcPts val="0"/>
              </a:spcAft>
              <a:buClr>
                <a:schemeClr val="dk1"/>
              </a:buClr>
              <a:buSzPts val="2000"/>
              <a:buFont typeface="Arial" panose="020B0604020202020204" pitchFamily="34" charset="0"/>
              <a:buChar char="•"/>
            </a:pPr>
            <a:r>
              <a:rPr lang="en-US" sz="2000" dirty="0"/>
              <a:t>A continuous improvement plan that aligns with the District/Cooperative/School goals is developed and implemented.  (Descriptor)</a:t>
            </a:r>
          </a:p>
          <a:p>
            <a:pPr marL="800100" lvl="1" indent="-342900" algn="l" rtl="0">
              <a:lnSpc>
                <a:spcPct val="90000"/>
              </a:lnSpc>
              <a:spcBef>
                <a:spcPts val="500"/>
              </a:spcBef>
              <a:spcAft>
                <a:spcPts val="0"/>
              </a:spcAft>
              <a:buClr>
                <a:schemeClr val="dk1"/>
              </a:buClr>
              <a:buSzPts val="2000"/>
              <a:buFont typeface="Arial" panose="020B0604020202020204" pitchFamily="34" charset="0"/>
              <a:buChar char="•"/>
            </a:pPr>
            <a:endParaRPr lang="en-US" sz="2000" baseline="0" dirty="0"/>
          </a:p>
          <a:p>
            <a:pPr marL="0" lvl="0" indent="0" algn="l" rtl="0">
              <a:lnSpc>
                <a:spcPct val="90000"/>
              </a:lnSpc>
              <a:spcBef>
                <a:spcPts val="500"/>
              </a:spcBef>
              <a:spcAft>
                <a:spcPts val="0"/>
              </a:spcAft>
              <a:buClr>
                <a:schemeClr val="dk1"/>
              </a:buClr>
              <a:buSzPts val="2000"/>
              <a:buFont typeface="Arial" panose="020B0604020202020204" pitchFamily="34" charset="0"/>
              <a:buNone/>
            </a:pPr>
            <a:r>
              <a:rPr lang="en-US" sz="2000" baseline="0" dirty="0"/>
              <a:t>You may want to pause this presentation to review the </a:t>
            </a:r>
            <a:r>
              <a:rPr lang="en-US" sz="2000" b="1" baseline="0" dirty="0"/>
              <a:t>structure</a:t>
            </a:r>
            <a:r>
              <a:rPr lang="en-US" sz="2000" baseline="0" dirty="0"/>
              <a:t> of the Critical Components Tool.</a:t>
            </a:r>
          </a:p>
          <a:p>
            <a:pPr marL="800100" lvl="1" indent="-342900" algn="l" rtl="0">
              <a:lnSpc>
                <a:spcPct val="90000"/>
              </a:lnSpc>
              <a:spcBef>
                <a:spcPts val="500"/>
              </a:spcBef>
              <a:spcAft>
                <a:spcPts val="0"/>
              </a:spcAft>
              <a:buClr>
                <a:schemeClr val="dk1"/>
              </a:buClr>
              <a:buSzPts val="2000"/>
              <a:buFont typeface="Arial" panose="020B0604020202020204" pitchFamily="34" charset="0"/>
              <a:buChar char="•"/>
            </a:pPr>
            <a:endParaRPr lang="en-US" sz="2000" dirty="0"/>
          </a:p>
        </p:txBody>
      </p:sp>
      <p:sp>
        <p:nvSpPr>
          <p:cNvPr id="211" name="Google Shape;211;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 next section of the Critical Components Tool that we will review are the Instructions for Administration.</a:t>
            </a:r>
          </a:p>
          <a:p>
            <a:pPr marL="0" lvl="0" indent="0" algn="l" rtl="0">
              <a:spcBef>
                <a:spcPts val="0"/>
              </a:spcBef>
              <a:spcAft>
                <a:spcPts val="0"/>
              </a:spcAft>
              <a:buNone/>
            </a:pPr>
            <a:r>
              <a:rPr lang="en-US" dirty="0"/>
              <a:t>It is recommended</a:t>
            </a:r>
            <a:r>
              <a:rPr lang="en-US" baseline="0" dirty="0"/>
              <a:t> that the Tool is completed by a team.  This team should include a variety of stakeholders representative of both general and special education.  This team could be an existing leadership team or an ad hoc team developed for this specific purpose.</a:t>
            </a:r>
          </a:p>
          <a:p>
            <a:pPr marL="0" lvl="0" indent="0" algn="l" rtl="0">
              <a:spcBef>
                <a:spcPts val="0"/>
              </a:spcBef>
              <a:spcAft>
                <a:spcPts val="0"/>
              </a:spcAft>
              <a:buNone/>
            </a:pPr>
            <a:endParaRPr lang="en-US" sz="1200" b="0" i="0" u="none" strike="noStrike" cap="none" baseline="0" dirty="0">
              <a:solidFill>
                <a:schemeClr val="dk1"/>
              </a:solidFill>
              <a:effectLst/>
              <a:latin typeface="Calibri"/>
              <a:ea typeface="Calibri"/>
              <a:cs typeface="Calibri"/>
              <a:sym typeface="Calibri"/>
            </a:endParaRPr>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The actual administration of the tool requires several steps.  </a:t>
            </a:r>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First prior to meeting as a team, each team member must review the </a:t>
            </a:r>
            <a:r>
              <a:rPr lang="en-US" sz="1200" b="0" i="1" u="none" strike="noStrike" cap="none" dirty="0">
                <a:solidFill>
                  <a:schemeClr val="dk1"/>
                </a:solidFill>
                <a:effectLst/>
                <a:latin typeface="Calibri"/>
                <a:ea typeface="Calibri"/>
                <a:cs typeface="Calibri"/>
                <a:sym typeface="Calibri"/>
              </a:rPr>
              <a:t>Critical Components Tool </a:t>
            </a:r>
            <a:r>
              <a:rPr lang="en-US" sz="1200" b="0" i="0" u="none" strike="noStrike" cap="none" dirty="0">
                <a:solidFill>
                  <a:schemeClr val="dk1"/>
                </a:solidFill>
                <a:effectLst/>
                <a:latin typeface="Calibri"/>
                <a:ea typeface="Calibri"/>
                <a:cs typeface="Calibri"/>
                <a:sym typeface="Calibri"/>
              </a:rPr>
              <a:t>and independently rate each item on their copy of the </a:t>
            </a:r>
            <a:r>
              <a:rPr lang="en-US" sz="1200" b="0" i="1" u="none" strike="noStrike" cap="none" dirty="0">
                <a:solidFill>
                  <a:schemeClr val="dk1"/>
                </a:solidFill>
                <a:effectLst/>
                <a:latin typeface="Calibri"/>
                <a:ea typeface="Calibri"/>
                <a:cs typeface="Calibri"/>
                <a:sym typeface="Calibri"/>
              </a:rPr>
              <a:t>Critical Components Tool</a:t>
            </a:r>
            <a:r>
              <a:rPr lang="en-US" sz="1200" b="0" i="0" u="none" strike="noStrike" cap="none" dirty="0">
                <a:solidFill>
                  <a:schemeClr val="dk1"/>
                </a:solidFill>
                <a:effectLst/>
                <a:latin typeface="Calibri"/>
                <a:ea typeface="Calibri"/>
                <a:cs typeface="Calibri"/>
                <a:sym typeface="Calibri"/>
              </a:rPr>
              <a:t>.  Each team member should think about evidence which would support their rating. </a:t>
            </a:r>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After each member has reviewed the </a:t>
            </a:r>
            <a:r>
              <a:rPr lang="en-US" sz="1200" b="0" i="1" u="none" strike="noStrike" cap="none" dirty="0">
                <a:solidFill>
                  <a:schemeClr val="dk1"/>
                </a:solidFill>
                <a:effectLst/>
                <a:latin typeface="Calibri"/>
                <a:ea typeface="Calibri"/>
                <a:cs typeface="Calibri"/>
                <a:sym typeface="Calibri"/>
              </a:rPr>
              <a:t>Critical Components Tool </a:t>
            </a:r>
            <a:r>
              <a:rPr lang="en-US" sz="1200" b="0" i="0" u="none" strike="noStrike" cap="none" dirty="0">
                <a:solidFill>
                  <a:schemeClr val="dk1"/>
                </a:solidFill>
                <a:effectLst/>
                <a:latin typeface="Calibri"/>
                <a:ea typeface="Calibri"/>
                <a:cs typeface="Calibri"/>
                <a:sym typeface="Calibri"/>
              </a:rPr>
              <a:t>independently, a team meeting should be scheduled to discuss individual responses and reach agreement on the rating that best represents the current status of implementation at the identified site.  A team member should be identified as the </a:t>
            </a:r>
            <a:r>
              <a:rPr lang="en-US" sz="1200" b="0" i="0" u="none" strike="noStrike" cap="none" dirty="0" err="1">
                <a:solidFill>
                  <a:schemeClr val="dk1"/>
                </a:solidFill>
                <a:effectLst/>
                <a:latin typeface="Calibri"/>
                <a:ea typeface="Calibri"/>
                <a:cs typeface="Calibri"/>
                <a:sym typeface="Calibri"/>
              </a:rPr>
              <a:t>notetaker</a:t>
            </a:r>
            <a:r>
              <a:rPr lang="en-US" sz="1200" b="0" i="0" u="none" strike="noStrike" cap="none" dirty="0">
                <a:solidFill>
                  <a:schemeClr val="dk1"/>
                </a:solidFill>
                <a:effectLst/>
                <a:latin typeface="Calibri"/>
                <a:ea typeface="Calibri"/>
                <a:cs typeface="Calibri"/>
                <a:sym typeface="Calibri"/>
              </a:rPr>
              <a:t> to record the ratings for each item, supporting evidence, and team discussion.  A facilitator to support administration of the </a:t>
            </a:r>
            <a:r>
              <a:rPr lang="en-US" sz="1200" b="0" i="1" u="none" strike="noStrike" cap="none" dirty="0">
                <a:solidFill>
                  <a:schemeClr val="dk1"/>
                </a:solidFill>
                <a:effectLst/>
                <a:latin typeface="Calibri"/>
                <a:ea typeface="Calibri"/>
                <a:cs typeface="Calibri"/>
                <a:sym typeface="Calibri"/>
              </a:rPr>
              <a:t>Critical Components</a:t>
            </a:r>
            <a:r>
              <a:rPr lang="en-US" sz="1200" b="0" i="0" u="none" strike="noStrike" cap="none" dirty="0">
                <a:solidFill>
                  <a:schemeClr val="dk1"/>
                </a:solidFill>
                <a:effectLst/>
                <a:latin typeface="Calibri"/>
                <a:ea typeface="Calibri"/>
                <a:cs typeface="Calibri"/>
                <a:sym typeface="Calibri"/>
              </a:rPr>
              <a:t> </a:t>
            </a:r>
            <a:r>
              <a:rPr lang="en-US" sz="1200" b="0" i="1" u="none" strike="noStrike" cap="none" dirty="0">
                <a:solidFill>
                  <a:schemeClr val="dk1"/>
                </a:solidFill>
                <a:effectLst/>
                <a:latin typeface="Calibri"/>
                <a:ea typeface="Calibri"/>
                <a:cs typeface="Calibri"/>
                <a:sym typeface="Calibri"/>
              </a:rPr>
              <a:t>Tool</a:t>
            </a:r>
            <a:r>
              <a:rPr lang="en-US" sz="1200" b="0" i="0" u="none" strike="noStrike" cap="none" dirty="0">
                <a:solidFill>
                  <a:schemeClr val="dk1"/>
                </a:solidFill>
                <a:effectLst/>
                <a:latin typeface="Calibri"/>
                <a:ea typeface="Calibri"/>
                <a:cs typeface="Calibri"/>
                <a:sym typeface="Calibri"/>
              </a:rPr>
              <a:t> should also be identified.  This process generally requires 1-3 hours to complete.</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218" name="Google Shape;218;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slide illustrates the rubric</a:t>
            </a:r>
            <a:r>
              <a:rPr lang="en-US" baseline="0" dirty="0"/>
              <a:t> that is used for evaluation of each descriptor.  They include:  Not Implementing, Emerging, Implementing, and Exemplary.</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As a team, the facilitator will identify each item and ask team members to indicate their individual rating by a show of fingers. (Not implementing = 0, Emerging = 1, Implementing = 2, Exemplary = 3) If everyone is in agreement, the </a:t>
            </a:r>
            <a:r>
              <a:rPr lang="en-US" sz="1200" b="0" i="0" u="none" strike="noStrike" cap="none" dirty="0" err="1">
                <a:solidFill>
                  <a:schemeClr val="dk1"/>
                </a:solidFill>
                <a:effectLst/>
                <a:latin typeface="Calibri"/>
                <a:ea typeface="Calibri"/>
                <a:cs typeface="Calibri"/>
                <a:sym typeface="Calibri"/>
              </a:rPr>
              <a:t>notetaker</a:t>
            </a:r>
            <a:r>
              <a:rPr lang="en-US" sz="1200" b="0" i="0" u="none" strike="noStrike" cap="none" dirty="0">
                <a:solidFill>
                  <a:schemeClr val="dk1"/>
                </a:solidFill>
                <a:effectLst/>
                <a:latin typeface="Calibri"/>
                <a:ea typeface="Calibri"/>
                <a:cs typeface="Calibri"/>
                <a:sym typeface="Calibri"/>
              </a:rPr>
              <a:t> will record that rating.  If team members have varying responses, discussion will be held until a consensus regarding the rating is reached.  Discussion will be documented in the notes section.  The team must document</a:t>
            </a:r>
            <a:r>
              <a:rPr lang="en-US" sz="1200" b="0" i="0" u="none" strike="noStrike" cap="none" baseline="0" dirty="0">
                <a:solidFill>
                  <a:schemeClr val="dk1"/>
                </a:solidFill>
                <a:effectLst/>
                <a:latin typeface="Calibri"/>
                <a:ea typeface="Calibri"/>
                <a:cs typeface="Calibri"/>
                <a:sym typeface="Calibri"/>
              </a:rPr>
              <a:t> evidence that supports r</a:t>
            </a:r>
            <a:r>
              <a:rPr lang="en-US" sz="1200" b="0" i="0" u="none" strike="noStrike" cap="none" dirty="0">
                <a:solidFill>
                  <a:schemeClr val="dk1"/>
                </a:solidFill>
                <a:effectLst/>
                <a:latin typeface="Calibri"/>
                <a:ea typeface="Calibri"/>
                <a:cs typeface="Calibri"/>
                <a:sym typeface="Calibri"/>
              </a:rPr>
              <a:t>atings of “Implementing” and “Exemplary” only.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aseline="0" dirty="0"/>
              <a:t>You may want to pause this presentation to review the </a:t>
            </a:r>
            <a:r>
              <a:rPr lang="en-US" sz="1200" b="1" baseline="0" dirty="0"/>
              <a:t>Instructions for Administration </a:t>
            </a:r>
            <a:r>
              <a:rPr lang="en-US" sz="1200" baseline="0" dirty="0"/>
              <a:t>of the Critical Components Tool.</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
        <p:nvSpPr>
          <p:cNvPr id="225" name="Google Shape;225;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3:notes"/>
          <p:cNvSpPr txBox="1">
            <a:spLocks noGrp="1"/>
          </p:cNvSpPr>
          <p:nvPr>
            <p:ph type="body" idx="1"/>
          </p:nvPr>
        </p:nvSpPr>
        <p:spPr>
          <a:xfrm>
            <a:off x="731523" y="4620579"/>
            <a:ext cx="5852100" cy="3780600"/>
          </a:xfrm>
          <a:prstGeom prst="rect">
            <a:avLst/>
          </a:prstGeom>
          <a:noFill/>
          <a:ln>
            <a:noFill/>
          </a:ln>
        </p:spPr>
        <p:txBody>
          <a:bodyPr spcFirstLastPara="1" wrap="square" lIns="96600" tIns="96600" rIns="96600" bIns="96600" anchor="t" anchorCtr="0">
            <a:noAutofit/>
          </a:bodyPr>
          <a:lstStyle/>
          <a:p>
            <a:pPr marL="0" lvl="0" indent="0" algn="l" rtl="0">
              <a:spcBef>
                <a:spcPts val="600"/>
              </a:spcBef>
              <a:spcAft>
                <a:spcPts val="0"/>
              </a:spcAft>
              <a:buClr>
                <a:schemeClr val="dk1"/>
              </a:buClr>
              <a:buSzPts val="1200"/>
              <a:buFont typeface="Calibri"/>
              <a:buNone/>
            </a:pPr>
            <a:r>
              <a:rPr lang="en-US" dirty="0"/>
              <a:t>The objectives for this</a:t>
            </a:r>
            <a:r>
              <a:rPr lang="en-US" baseline="0" dirty="0"/>
              <a:t> professional learning are as follows:</a:t>
            </a:r>
          </a:p>
          <a:p>
            <a:pPr marL="0" lvl="0" indent="0" algn="l" rtl="0">
              <a:spcBef>
                <a:spcPts val="600"/>
              </a:spcBef>
              <a:spcAft>
                <a:spcPts val="0"/>
              </a:spcAft>
              <a:buClr>
                <a:schemeClr val="dk1"/>
              </a:buClr>
              <a:buSzPts val="1200"/>
              <a:buFont typeface="Calibri"/>
              <a:buNone/>
            </a:pPr>
            <a:endParaRPr lang="en-US" baseline="0" dirty="0"/>
          </a:p>
          <a:p>
            <a:pPr marL="457200" lvl="0" indent="-406400" algn="l" rtl="0">
              <a:lnSpc>
                <a:spcPct val="90000"/>
              </a:lnSpc>
              <a:spcBef>
                <a:spcPts val="600"/>
              </a:spcBef>
              <a:spcAft>
                <a:spcPts val="0"/>
              </a:spcAft>
              <a:buClr>
                <a:schemeClr val="lt1"/>
              </a:buClr>
              <a:buSzPts val="2800"/>
              <a:buAutoNum type="arabicPeriod"/>
            </a:pPr>
            <a:r>
              <a:rPr lang="en-US" sz="1200" dirty="0">
                <a:solidFill>
                  <a:schemeClr val="lt1"/>
                </a:solidFill>
              </a:rPr>
              <a:t>Increase knowledge about the </a:t>
            </a:r>
            <a:r>
              <a:rPr lang="en-US" sz="1200" i="1" dirty="0">
                <a:solidFill>
                  <a:schemeClr val="lt1"/>
                </a:solidFill>
              </a:rPr>
              <a:t>Critical Components Tool for Special Education Programs (Tool). </a:t>
            </a:r>
          </a:p>
          <a:p>
            <a:pPr marL="457200" lvl="0" indent="-406400" algn="l" rtl="0">
              <a:lnSpc>
                <a:spcPct val="90000"/>
              </a:lnSpc>
              <a:spcBef>
                <a:spcPts val="1200"/>
              </a:spcBef>
              <a:spcAft>
                <a:spcPts val="0"/>
              </a:spcAft>
              <a:buClr>
                <a:schemeClr val="lt1"/>
              </a:buClr>
              <a:buSzPts val="2800"/>
              <a:buAutoNum type="arabicPeriod"/>
            </a:pPr>
            <a:r>
              <a:rPr lang="en-US" sz="1200" dirty="0">
                <a:solidFill>
                  <a:schemeClr val="lt1"/>
                </a:solidFill>
              </a:rPr>
              <a:t>Describe the purpose of the </a:t>
            </a:r>
            <a:r>
              <a:rPr lang="en-US" sz="1200" i="1" dirty="0">
                <a:solidFill>
                  <a:schemeClr val="lt1"/>
                </a:solidFill>
              </a:rPr>
              <a:t>Tool</a:t>
            </a:r>
            <a:r>
              <a:rPr lang="en-US" sz="1200" dirty="0">
                <a:solidFill>
                  <a:schemeClr val="lt1"/>
                </a:solidFill>
              </a:rPr>
              <a:t> and the history of its development.</a:t>
            </a:r>
          </a:p>
          <a:p>
            <a:pPr marL="457200" lvl="0" indent="-406400" algn="l" rtl="0">
              <a:lnSpc>
                <a:spcPct val="90000"/>
              </a:lnSpc>
              <a:spcBef>
                <a:spcPts val="1200"/>
              </a:spcBef>
              <a:spcAft>
                <a:spcPts val="0"/>
              </a:spcAft>
              <a:buClr>
                <a:schemeClr val="lt1"/>
              </a:buClr>
              <a:buSzPts val="2800"/>
              <a:buAutoNum type="arabicPeriod"/>
            </a:pPr>
            <a:r>
              <a:rPr lang="en-US" sz="1200" dirty="0">
                <a:solidFill>
                  <a:schemeClr val="lt1"/>
                </a:solidFill>
              </a:rPr>
              <a:t>Develop the skills to support districts/schools/cooperatives in the administration of the </a:t>
            </a:r>
            <a:r>
              <a:rPr lang="en-US" sz="1200" i="1" dirty="0">
                <a:solidFill>
                  <a:schemeClr val="lt1"/>
                </a:solidFill>
              </a:rPr>
              <a:t>Tool </a:t>
            </a:r>
            <a:r>
              <a:rPr lang="en-US" sz="1200" dirty="0">
                <a:solidFill>
                  <a:schemeClr val="lt1"/>
                </a:solidFill>
              </a:rPr>
              <a:t>and additional resources. </a:t>
            </a:r>
            <a:endParaRPr lang="en-US" sz="1200" i="1" dirty="0">
              <a:solidFill>
                <a:schemeClr val="lt1"/>
              </a:solidFill>
            </a:endParaRPr>
          </a:p>
          <a:p>
            <a:pPr marL="457200" lvl="0" indent="-406400" algn="l" rtl="0">
              <a:lnSpc>
                <a:spcPct val="90000"/>
              </a:lnSpc>
              <a:spcBef>
                <a:spcPts val="1200"/>
              </a:spcBef>
              <a:spcAft>
                <a:spcPts val="0"/>
              </a:spcAft>
              <a:buClr>
                <a:schemeClr val="lt1"/>
              </a:buClr>
              <a:buSzPts val="2800"/>
              <a:buAutoNum type="arabicPeriod"/>
            </a:pPr>
            <a:r>
              <a:rPr lang="en-US" sz="1200" dirty="0">
                <a:solidFill>
                  <a:schemeClr val="lt1"/>
                </a:solidFill>
              </a:rPr>
              <a:t>Locate online resources to support the administration of the </a:t>
            </a:r>
            <a:r>
              <a:rPr lang="en-US" sz="1200" i="1" dirty="0">
                <a:solidFill>
                  <a:schemeClr val="lt1"/>
                </a:solidFill>
              </a:rPr>
              <a:t>Tool.</a:t>
            </a:r>
            <a:endParaRPr lang="en-US" dirty="0"/>
          </a:p>
          <a:p>
            <a:pPr marL="0" lvl="0" indent="0" algn="l" rtl="0">
              <a:spcBef>
                <a:spcPts val="600"/>
              </a:spcBef>
              <a:spcAft>
                <a:spcPts val="0"/>
              </a:spcAft>
              <a:buClr>
                <a:schemeClr val="dk1"/>
              </a:buClr>
              <a:buSzPts val="1200"/>
              <a:buFont typeface="Calibri"/>
              <a:buNone/>
            </a:pPr>
            <a:endParaRPr dirty="0"/>
          </a:p>
        </p:txBody>
      </p:sp>
      <p:sp>
        <p:nvSpPr>
          <p:cNvPr id="98" name="Google Shape;98;p3:notes"/>
          <p:cNvSpPr txBox="1">
            <a:spLocks noGrp="1"/>
          </p:cNvSpPr>
          <p:nvPr>
            <p:ph type="sldNum" idx="12"/>
          </p:nvPr>
        </p:nvSpPr>
        <p:spPr>
          <a:xfrm>
            <a:off x="4143589" y="9119475"/>
            <a:ext cx="3169800" cy="481800"/>
          </a:xfrm>
          <a:prstGeom prst="rect">
            <a:avLst/>
          </a:prstGeom>
          <a:noFill/>
          <a:ln>
            <a:noFill/>
          </a:ln>
        </p:spPr>
        <p:txBody>
          <a:bodyPr spcFirstLastPara="1" wrap="square" lIns="96600" tIns="48275" rIns="96600" bIns="48275"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Also included with</a:t>
            </a:r>
            <a:r>
              <a:rPr lang="en-US" baseline="0" dirty="0"/>
              <a:t> </a:t>
            </a:r>
            <a:r>
              <a:rPr lang="en-US" dirty="0"/>
              <a:t>the Critical Components Tool is a Data Analysis Worksheet.  This worksheet is optional but may be used to </a:t>
            </a:r>
            <a:r>
              <a:rPr lang="en-US" sz="1200" b="0" i="0" u="none" strike="noStrike" cap="none" dirty="0">
                <a:solidFill>
                  <a:schemeClr val="dk1"/>
                </a:solidFill>
                <a:effectLst/>
                <a:latin typeface="Calibri"/>
                <a:ea typeface="Calibri"/>
                <a:cs typeface="Calibri"/>
                <a:sym typeface="Calibri"/>
              </a:rPr>
              <a:t>summarize the results, identifying areas of strength and challenge.  It may support the identification of priority areas and identify items for further analysis and/or action planning.  </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4712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r>
              <a:rPr lang="en-US" dirty="0"/>
              <a:t>In addition</a:t>
            </a:r>
            <a:r>
              <a:rPr lang="en-US" baseline="0" dirty="0"/>
              <a:t> to the tools that have already been discussed, a Screener was developed to accompany the Critical Components Tool.  As was indicated earlier, the </a:t>
            </a:r>
            <a:r>
              <a:rPr lang="en-US" sz="1200" b="0" i="1" u="none" strike="noStrike" cap="none" dirty="0">
                <a:solidFill>
                  <a:schemeClr val="dk1"/>
                </a:solidFill>
                <a:effectLst/>
                <a:latin typeface="Calibri"/>
                <a:ea typeface="Calibri"/>
                <a:cs typeface="Calibri"/>
                <a:sym typeface="Calibri"/>
              </a:rPr>
              <a:t>Critical Components Tool</a:t>
            </a:r>
            <a:r>
              <a:rPr lang="en-US" sz="1200" b="0" i="0" u="none" strike="noStrike" cap="none" dirty="0">
                <a:solidFill>
                  <a:schemeClr val="dk1"/>
                </a:solidFill>
                <a:effectLst/>
                <a:latin typeface="Calibri"/>
                <a:ea typeface="Calibri"/>
                <a:cs typeface="Calibri"/>
                <a:sym typeface="Calibri"/>
              </a:rPr>
              <a:t> may be utilized in its entirety or the team may select specific domains on which to focus.   If the team determines </a:t>
            </a:r>
            <a:r>
              <a:rPr lang="en-US" sz="1200" b="1" i="0" u="none" strike="noStrike" cap="none" dirty="0">
                <a:solidFill>
                  <a:schemeClr val="dk1"/>
                </a:solidFill>
                <a:effectLst/>
                <a:latin typeface="Calibri"/>
                <a:ea typeface="Calibri"/>
                <a:cs typeface="Calibri"/>
                <a:sym typeface="Calibri"/>
              </a:rPr>
              <a:t>not</a:t>
            </a:r>
            <a:r>
              <a:rPr lang="en-US" sz="1200" b="0" i="0" u="none" strike="noStrike" cap="none" dirty="0">
                <a:solidFill>
                  <a:schemeClr val="dk1"/>
                </a:solidFill>
                <a:effectLst/>
                <a:latin typeface="Calibri"/>
                <a:ea typeface="Calibri"/>
                <a:cs typeface="Calibri"/>
                <a:sym typeface="Calibri"/>
              </a:rPr>
              <a:t> to utilize the </a:t>
            </a:r>
            <a:r>
              <a:rPr lang="en-US" sz="1200" b="0" i="1" u="none" strike="noStrike" cap="none" dirty="0">
                <a:solidFill>
                  <a:schemeClr val="dk1"/>
                </a:solidFill>
                <a:effectLst/>
                <a:latin typeface="Calibri"/>
                <a:ea typeface="Calibri"/>
                <a:cs typeface="Calibri"/>
                <a:sym typeface="Calibri"/>
              </a:rPr>
              <a:t>Critical Components Tool</a:t>
            </a:r>
            <a:r>
              <a:rPr lang="en-US" sz="1200" b="0" i="0" u="none" strike="noStrike" cap="none" dirty="0">
                <a:solidFill>
                  <a:schemeClr val="dk1"/>
                </a:solidFill>
                <a:effectLst/>
                <a:latin typeface="Calibri"/>
                <a:ea typeface="Calibri"/>
                <a:cs typeface="Calibri"/>
                <a:sym typeface="Calibri"/>
              </a:rPr>
              <a:t> in its </a:t>
            </a:r>
            <a:r>
              <a:rPr lang="en-US" sz="1200" b="1" i="0" u="none" strike="noStrike" cap="none" dirty="0">
                <a:solidFill>
                  <a:schemeClr val="dk1"/>
                </a:solidFill>
                <a:effectLst/>
                <a:latin typeface="Calibri"/>
                <a:ea typeface="Calibri"/>
                <a:cs typeface="Calibri"/>
                <a:sym typeface="Calibri"/>
              </a:rPr>
              <a:t>entirety</a:t>
            </a:r>
            <a:r>
              <a:rPr lang="en-US" sz="1200" b="0" i="0" u="none" strike="noStrike" cap="none" dirty="0">
                <a:solidFill>
                  <a:schemeClr val="dk1"/>
                </a:solidFill>
                <a:effectLst/>
                <a:latin typeface="Calibri"/>
                <a:ea typeface="Calibri"/>
                <a:cs typeface="Calibri"/>
                <a:sym typeface="Calibri"/>
              </a:rPr>
              <a:t>, the </a:t>
            </a:r>
            <a:r>
              <a:rPr lang="en-US" sz="1200" b="1" i="0" u="none" strike="noStrike" cap="none" dirty="0">
                <a:solidFill>
                  <a:schemeClr val="dk1"/>
                </a:solidFill>
                <a:effectLst/>
                <a:latin typeface="Calibri"/>
                <a:ea typeface="Calibri"/>
                <a:cs typeface="Calibri"/>
                <a:sym typeface="Calibri"/>
              </a:rPr>
              <a:t>screening tool </a:t>
            </a:r>
            <a:r>
              <a:rPr lang="en-US" sz="1200" b="0" i="0" u="none" strike="noStrike" cap="none" dirty="0">
                <a:solidFill>
                  <a:schemeClr val="dk1"/>
                </a:solidFill>
                <a:effectLst/>
                <a:latin typeface="Calibri"/>
                <a:ea typeface="Calibri"/>
                <a:cs typeface="Calibri"/>
                <a:sym typeface="Calibri"/>
              </a:rPr>
              <a:t>may assist a team in identifying which domains to prioritize for improvement planning.  The </a:t>
            </a:r>
            <a:r>
              <a:rPr lang="en-US" sz="1200" b="1" i="0" u="none" strike="noStrike" cap="none" dirty="0">
                <a:solidFill>
                  <a:schemeClr val="dk1"/>
                </a:solidFill>
                <a:effectLst/>
                <a:latin typeface="Calibri"/>
                <a:ea typeface="Calibri"/>
                <a:cs typeface="Calibri"/>
                <a:sym typeface="Calibri"/>
              </a:rPr>
              <a:t>Screener </a:t>
            </a:r>
            <a:r>
              <a:rPr lang="en-US" sz="1200" b="0" i="0" u="none" strike="noStrike" cap="none" dirty="0">
                <a:solidFill>
                  <a:schemeClr val="dk1"/>
                </a:solidFill>
                <a:effectLst/>
                <a:latin typeface="Calibri"/>
                <a:ea typeface="Calibri"/>
                <a:cs typeface="Calibri"/>
                <a:sym typeface="Calibri"/>
              </a:rPr>
              <a:t>includes all of the indicators from the </a:t>
            </a:r>
            <a:r>
              <a:rPr lang="en-US" sz="1200" b="0" i="1" u="none" strike="noStrike" cap="none" dirty="0">
                <a:solidFill>
                  <a:schemeClr val="dk1"/>
                </a:solidFill>
                <a:effectLst/>
                <a:latin typeface="Calibri"/>
                <a:ea typeface="Calibri"/>
                <a:cs typeface="Calibri"/>
                <a:sym typeface="Calibri"/>
              </a:rPr>
              <a:t>Critical Components Tool</a:t>
            </a:r>
            <a:r>
              <a:rPr lang="en-US" sz="1200" b="0" i="0" u="none" strike="noStrike" cap="none" dirty="0">
                <a:solidFill>
                  <a:schemeClr val="dk1"/>
                </a:solidFill>
                <a:effectLst/>
                <a:latin typeface="Calibri"/>
                <a:ea typeface="Calibri"/>
                <a:cs typeface="Calibri"/>
                <a:sym typeface="Calibri"/>
              </a:rPr>
              <a:t> without descriptors</a:t>
            </a:r>
            <a:r>
              <a:rPr lang="en-US" sz="1200" b="0" i="1" u="none" strike="noStrike" cap="none"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Team members will evaluate and determine the current status of implementation for each indicator to assist in selecting domains for further evaluation. </a:t>
            </a:r>
          </a:p>
          <a:p>
            <a:pPr marL="0" lvl="0" indent="0" algn="l" rtl="0">
              <a:spcBef>
                <a:spcPts val="0"/>
              </a:spcBef>
              <a:spcAft>
                <a:spcPts val="0"/>
              </a:spcAft>
              <a:buNone/>
            </a:pPr>
            <a:endParaRPr lang="en-US"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It is recommended that a team complete the Screener in</a:t>
            </a:r>
            <a:r>
              <a:rPr lang="en-US" sz="1200" b="0" i="0" u="none" strike="noStrike" cap="none" baseline="0" dirty="0">
                <a:solidFill>
                  <a:schemeClr val="dk1"/>
                </a:solidFill>
                <a:effectLst/>
                <a:latin typeface="Calibri"/>
                <a:ea typeface="Calibri"/>
                <a:cs typeface="Calibri"/>
                <a:sym typeface="Calibri"/>
              </a:rPr>
              <a:t> the same way that was described for the Critical Components Tool.  </a:t>
            </a:r>
            <a:r>
              <a:rPr lang="en-US" sz="1200" b="0" i="0" u="none" strike="noStrike" cap="none" dirty="0">
                <a:solidFill>
                  <a:schemeClr val="dk1"/>
                </a:solidFill>
                <a:effectLst/>
                <a:latin typeface="Calibri"/>
                <a:ea typeface="Calibri"/>
                <a:cs typeface="Calibri"/>
                <a:sym typeface="Calibri"/>
              </a:rPr>
              <a:t>Upon completion of the </a:t>
            </a:r>
            <a:r>
              <a:rPr lang="en-US" sz="1200" b="1" i="0" u="none" strike="noStrike" cap="none" dirty="0">
                <a:solidFill>
                  <a:schemeClr val="dk1"/>
                </a:solidFill>
                <a:effectLst/>
                <a:latin typeface="Calibri"/>
                <a:ea typeface="Calibri"/>
                <a:cs typeface="Calibri"/>
                <a:sym typeface="Calibri"/>
              </a:rPr>
              <a:t>Screener</a:t>
            </a:r>
            <a:r>
              <a:rPr lang="en-US" sz="1200" b="0" i="0" u="none" strike="noStrike" cap="none" dirty="0">
                <a:solidFill>
                  <a:schemeClr val="dk1"/>
                </a:solidFill>
                <a:effectLst/>
                <a:latin typeface="Calibri"/>
                <a:ea typeface="Calibri"/>
                <a:cs typeface="Calibri"/>
                <a:sym typeface="Calibri"/>
              </a:rPr>
              <a:t>, the team will review results and prioritize domains for further analysis.  </a:t>
            </a:r>
          </a:p>
          <a:p>
            <a:pPr marL="0" lvl="0" indent="0" algn="l" rtl="0">
              <a:spcBef>
                <a:spcPts val="0"/>
              </a:spcBef>
              <a:spcAft>
                <a:spcPts val="0"/>
              </a:spcAft>
              <a:buNone/>
            </a:pPr>
            <a:r>
              <a:rPr lang="en-US" sz="1200" b="0" i="0" u="none" strike="noStrike" cap="none" dirty="0">
                <a:solidFill>
                  <a:schemeClr val="dk1"/>
                </a:solidFill>
                <a:effectLst/>
                <a:latin typeface="Calibri"/>
                <a:cs typeface="Calibri"/>
                <a:sym typeface="Calibri"/>
              </a:rPr>
              <a:t> </a:t>
            </a:r>
          </a:p>
          <a:p>
            <a:pPr marL="0" lvl="0" indent="0" algn="l" rtl="0">
              <a:spcBef>
                <a:spcPts val="0"/>
              </a:spcBef>
              <a:spcAft>
                <a:spcPts val="0"/>
              </a:spcAft>
              <a:buNone/>
            </a:pPr>
            <a:r>
              <a:rPr lang="en-US" sz="1200" b="0" i="0" u="none" strike="noStrike" cap="none" dirty="0">
                <a:solidFill>
                  <a:schemeClr val="dk1"/>
                </a:solidFill>
                <a:effectLst/>
                <a:latin typeface="Calibri"/>
                <a:cs typeface="Calibri"/>
                <a:sym typeface="Calibri"/>
              </a:rPr>
              <a:t>The screener provides an excellent way to narrow the focus of study for a district,</a:t>
            </a:r>
            <a:r>
              <a:rPr lang="en-US" sz="1200" b="0" i="0" u="none" strike="noStrike" cap="none" baseline="0" dirty="0">
                <a:solidFill>
                  <a:schemeClr val="dk1"/>
                </a:solidFill>
                <a:effectLst/>
                <a:latin typeface="Calibri"/>
                <a:cs typeface="Calibri"/>
                <a:sym typeface="Calibri"/>
              </a:rPr>
              <a:t> cooperative, or school and to identify areas of strength and challenge  It provides a vehicle for targeted planning and implementation.  </a:t>
            </a:r>
          </a:p>
          <a:p>
            <a:pPr marL="0" lvl="0" indent="0" algn="l" rtl="0">
              <a:spcBef>
                <a:spcPts val="0"/>
              </a:spcBef>
              <a:spcAft>
                <a:spcPts val="0"/>
              </a:spcAft>
              <a:buNone/>
            </a:pPr>
            <a:endParaRPr lang="en-US" sz="1200" b="0" i="0" u="none" strike="noStrike" cap="none" baseline="0" dirty="0">
              <a:solidFill>
                <a:schemeClr val="dk1"/>
              </a:solidFill>
              <a:effectLst/>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aseline="0" dirty="0"/>
              <a:t>You may want to pause this presentation to review the </a:t>
            </a:r>
            <a:r>
              <a:rPr lang="en-US" sz="1200" b="1" baseline="0" dirty="0"/>
              <a:t>Screener for the Critical Components Tool. </a:t>
            </a:r>
            <a:endParaRPr lang="en-US" sz="1200" b="0" i="0" u="none" strike="noStrike" cap="none" baseline="0" dirty="0">
              <a:solidFill>
                <a:schemeClr val="dk1"/>
              </a:solidFill>
              <a:effectLst/>
              <a:latin typeface="Calibri"/>
              <a:cs typeface="Calibri"/>
              <a:sym typeface="Calibri"/>
            </a:endParaRP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i="1" dirty="0"/>
          </a:p>
          <a:p>
            <a:pPr marL="0" lvl="0" indent="0" algn="l" rtl="0">
              <a:spcBef>
                <a:spcPts val="0"/>
              </a:spcBef>
              <a:spcAft>
                <a:spcPts val="0"/>
              </a:spcAft>
              <a:buNone/>
            </a:pPr>
            <a:endParaRPr lang="en-US" i="1"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257" name="Google Shape;257;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00683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All of the resources that have been reviewed may be found on the website</a:t>
            </a:r>
            <a:r>
              <a:rPr lang="en-US" baseline="0" dirty="0"/>
              <a:t> listed above.  In addition, the website also includes resources for each of the domains included in the Critical Components Tool.  Take some time to explore the website and all that it has to offer.</a:t>
            </a:r>
          </a:p>
          <a:p>
            <a:pPr marL="0" lvl="0" indent="0" algn="l" rtl="0">
              <a:spcBef>
                <a:spcPts val="0"/>
              </a:spcBef>
              <a:spcAft>
                <a:spcPts val="0"/>
              </a:spcAft>
              <a:buNone/>
            </a:pPr>
            <a:endParaRPr dirty="0"/>
          </a:p>
        </p:txBody>
      </p:sp>
      <p:sp>
        <p:nvSpPr>
          <p:cNvPr id="264" name="Google Shape;264;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400"/>
              <a:buFont typeface="Calibri"/>
              <a:buNone/>
            </a:pPr>
            <a:r>
              <a:rPr lang="en-US" sz="3400" b="0" dirty="0"/>
              <a:t>Take</a:t>
            </a:r>
            <a:r>
              <a:rPr lang="en-US" sz="3400" b="0" baseline="0" dirty="0"/>
              <a:t> some time to explore the tools, either individually or as a team, that we have discussed in this presentation.  Think about the strengths of the Tool, things that you notice, and how you might use this tool in your work.</a:t>
            </a:r>
            <a:endParaRPr lang="en-US" sz="3400" b="0" dirty="0"/>
          </a:p>
          <a:p>
            <a:pPr marL="0" lvl="0" indent="0" algn="l" rtl="0">
              <a:spcBef>
                <a:spcPts val="0"/>
              </a:spcBef>
              <a:spcAft>
                <a:spcPts val="0"/>
              </a:spcAft>
              <a:buClr>
                <a:schemeClr val="dk1"/>
              </a:buClr>
              <a:buSzPts val="3400"/>
              <a:buFont typeface="Calibri"/>
              <a:buNone/>
            </a:pPr>
            <a:endParaRPr lang="en-US" sz="3400" b="1" dirty="0"/>
          </a:p>
        </p:txBody>
      </p:sp>
      <p:sp>
        <p:nvSpPr>
          <p:cNvPr id="241" name="Google Shape;241;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Thank you for participating in this professional learning regarding the Critical Components Tool for Special Education.  </a:t>
            </a:r>
            <a:endParaRPr dirty="0"/>
          </a:p>
        </p:txBody>
      </p:sp>
      <p:sp>
        <p:nvSpPr>
          <p:cNvPr id="285" name="Google Shape;285;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i="0" u="none" strike="noStrike" cap="none" dirty="0">
                <a:solidFill>
                  <a:schemeClr val="dk1"/>
                </a:solidFill>
                <a:effectLst/>
                <a:latin typeface="Calibri"/>
                <a:ea typeface="Calibri"/>
                <a:cs typeface="Calibri"/>
                <a:sym typeface="Calibri"/>
              </a:rPr>
              <a:t>The Illinois State Board of Education has stated that “in successful districts and schools, there is a collective commitment to collaboratively identify, plan, implement, monitor, evaluate, and communicate changes necessary to continuously improve student learning for</a:t>
            </a:r>
            <a:r>
              <a:rPr lang="en-US" sz="1200" b="1" i="0" u="none" strike="noStrike" cap="none" dirty="0">
                <a:solidFill>
                  <a:schemeClr val="dk1"/>
                </a:solidFill>
                <a:effectLst/>
                <a:latin typeface="Calibri"/>
                <a:ea typeface="Calibri"/>
                <a:cs typeface="Calibri"/>
                <a:sym typeface="Calibri"/>
              </a:rPr>
              <a:t> all </a:t>
            </a:r>
            <a:r>
              <a:rPr lang="en-US" sz="1200" b="0" i="0" u="none" strike="noStrike" cap="none" dirty="0">
                <a:solidFill>
                  <a:schemeClr val="dk1"/>
                </a:solidFill>
                <a:effectLst/>
                <a:latin typeface="Calibri"/>
                <a:ea typeface="Calibri"/>
                <a:cs typeface="Calibri"/>
                <a:sym typeface="Calibri"/>
              </a:rPr>
              <a:t>students.”  Further, it is essential to ensure that students with IEP’s have opportunities to benefit from high-quality instruction, to reach the same standards as all students, and to leave school prepared to successfully transition to post-school learning, living, and working.  The </a:t>
            </a:r>
            <a:r>
              <a:rPr lang="en-US" sz="1200" b="0" i="1" u="none" strike="noStrike" cap="none" dirty="0">
                <a:solidFill>
                  <a:schemeClr val="dk1"/>
                </a:solidFill>
                <a:effectLst/>
                <a:latin typeface="Calibri"/>
                <a:ea typeface="Calibri"/>
                <a:cs typeface="Calibri"/>
                <a:sym typeface="Calibri"/>
              </a:rPr>
              <a:t>Critical Components Tool for Special Education Programs </a:t>
            </a:r>
            <a:r>
              <a:rPr lang="en-US" sz="1200" b="0" i="0" u="none" strike="noStrike" cap="none" dirty="0">
                <a:solidFill>
                  <a:schemeClr val="dk1"/>
                </a:solidFill>
                <a:effectLst/>
                <a:latin typeface="Calibri"/>
                <a:ea typeface="Calibri"/>
                <a:cs typeface="Calibri"/>
                <a:sym typeface="Calibri"/>
              </a:rPr>
              <a:t>was developed as a result of an extensive literature review to assist school leaders in facilitating conversations, reviewing, and improving the quality of special education programs, services and supports as a key component of continuous improvement efforts at the District/Cooperative/School level. </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0140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We will begin by reviewing the purpose and history of this project.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Blueprint Project was initiated to develop a tool to support</a:t>
            </a:r>
            <a:r>
              <a:rPr lang="en-US" baseline="0" dirty="0"/>
              <a:t> continuous improvement efforts in special education that resulted in the development of an action plan.  To support the development of this tool a comprehensive review of current literature related to continuous improvement in special education was completed and compiled.  </a:t>
            </a:r>
            <a:endParaRPr dirty="0"/>
          </a:p>
        </p:txBody>
      </p:sp>
      <p:sp>
        <p:nvSpPr>
          <p:cNvPr id="107" name="Google Shape;107;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In addition, as a result of this project critical components</a:t>
            </a:r>
            <a:r>
              <a:rPr lang="en-US" baseline="0" dirty="0"/>
              <a:t> of special education programs were identified as well as evidence-based practices in special education.  Ultimately, a resource tool was  developed that could be utilized for the Accountability and Support System of Special Education at ISBE as well as by District/Cooperative/School teams.</a:t>
            </a:r>
            <a:endParaRPr dirty="0"/>
          </a:p>
        </p:txBody>
      </p:sp>
      <p:sp>
        <p:nvSpPr>
          <p:cNvPr id="114" name="Google Shape;114;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As the project began, the developers identified the following core principles which would guide all of the work:</a:t>
            </a:r>
          </a:p>
          <a:p>
            <a:pPr marL="0" lvl="0" indent="0" algn="l" rtl="0">
              <a:spcBef>
                <a:spcPts val="0"/>
              </a:spcBef>
              <a:spcAft>
                <a:spcPts val="0"/>
              </a:spcAft>
              <a:buNone/>
            </a:pPr>
            <a:endParaRPr lang="en-US" dirty="0"/>
          </a:p>
          <a:p>
            <a:pPr marL="228600" lvl="0" indent="-228600" algn="l" rtl="0">
              <a:lnSpc>
                <a:spcPct val="90000"/>
              </a:lnSpc>
              <a:spcBef>
                <a:spcPts val="1000"/>
              </a:spcBef>
              <a:spcAft>
                <a:spcPts val="0"/>
              </a:spcAft>
              <a:buClr>
                <a:schemeClr val="dk1"/>
              </a:buClr>
              <a:buSzPts val="2400"/>
              <a:buChar char="•"/>
            </a:pPr>
            <a:r>
              <a:rPr lang="en-US" sz="1200" b="1" dirty="0"/>
              <a:t>Current research </a:t>
            </a:r>
            <a:r>
              <a:rPr lang="en-US" sz="1200" dirty="0"/>
              <a:t>would be used</a:t>
            </a:r>
            <a:endParaRPr lang="en-US" dirty="0"/>
          </a:p>
          <a:p>
            <a:pPr marL="228600" lvl="0" indent="-228600" algn="l" rtl="0">
              <a:lnSpc>
                <a:spcPct val="90000"/>
              </a:lnSpc>
              <a:spcBef>
                <a:spcPts val="1000"/>
              </a:spcBef>
              <a:spcAft>
                <a:spcPts val="0"/>
              </a:spcAft>
              <a:buClr>
                <a:schemeClr val="dk1"/>
              </a:buClr>
              <a:buSzPts val="2400"/>
              <a:buChar char="•"/>
            </a:pPr>
            <a:r>
              <a:rPr lang="en-US" sz="1200" dirty="0"/>
              <a:t>The </a:t>
            </a:r>
            <a:r>
              <a:rPr lang="en-US" sz="1200" b="1" dirty="0"/>
              <a:t>focus</a:t>
            </a:r>
            <a:r>
              <a:rPr lang="en-US" sz="1200" dirty="0"/>
              <a:t> would be </a:t>
            </a:r>
            <a:r>
              <a:rPr lang="en-US" sz="1200" b="1" dirty="0"/>
              <a:t>on special education </a:t>
            </a:r>
            <a:r>
              <a:rPr lang="en-US" sz="1200" dirty="0"/>
              <a:t>and</a:t>
            </a:r>
            <a:endParaRPr lang="en-US" dirty="0"/>
          </a:p>
          <a:p>
            <a:pPr marL="228600" lvl="0" indent="-228600" algn="l" rtl="0">
              <a:lnSpc>
                <a:spcPct val="90000"/>
              </a:lnSpc>
              <a:spcBef>
                <a:spcPts val="1000"/>
              </a:spcBef>
              <a:spcAft>
                <a:spcPts val="0"/>
              </a:spcAft>
              <a:buClr>
                <a:schemeClr val="dk1"/>
              </a:buClr>
              <a:buSzPts val="2400"/>
              <a:buChar char="•"/>
            </a:pPr>
            <a:r>
              <a:rPr lang="en-US" sz="1200" b="1" dirty="0"/>
              <a:t>Reflect continuous improvement </a:t>
            </a:r>
            <a:r>
              <a:rPr lang="en-US" sz="1200" dirty="0"/>
              <a:t>that</a:t>
            </a:r>
            <a:endParaRPr lang="en-US" dirty="0"/>
          </a:p>
          <a:p>
            <a:pPr marL="228600" lvl="0" indent="-228600" algn="l" rtl="0">
              <a:lnSpc>
                <a:spcPct val="90000"/>
              </a:lnSpc>
              <a:spcBef>
                <a:spcPts val="1000"/>
              </a:spcBef>
              <a:spcAft>
                <a:spcPts val="0"/>
              </a:spcAft>
              <a:buClr>
                <a:schemeClr val="dk1"/>
              </a:buClr>
              <a:buSzPts val="2400"/>
              <a:buChar char="•"/>
            </a:pPr>
            <a:r>
              <a:rPr lang="en-US" sz="1200" b="1" dirty="0"/>
              <a:t>Lead to action planning</a:t>
            </a:r>
          </a:p>
          <a:p>
            <a:pPr marL="228600" lvl="0" indent="-228600" algn="l" rtl="0">
              <a:lnSpc>
                <a:spcPct val="90000"/>
              </a:lnSpc>
              <a:spcBef>
                <a:spcPts val="1000"/>
              </a:spcBef>
              <a:spcAft>
                <a:spcPts val="0"/>
              </a:spcAft>
              <a:buSzPts val="2400"/>
              <a:buChar char="•"/>
            </a:pPr>
            <a:r>
              <a:rPr lang="en-US" sz="1200" dirty="0"/>
              <a:t>It would be </a:t>
            </a:r>
            <a:r>
              <a:rPr lang="en-US" sz="1200" b="1" dirty="0"/>
              <a:t>Outcome based </a:t>
            </a:r>
            <a:r>
              <a:rPr lang="en-US" sz="1200" dirty="0"/>
              <a:t>and</a:t>
            </a:r>
          </a:p>
          <a:p>
            <a:pPr marL="228600" lvl="0" indent="-228600" algn="l" rtl="0">
              <a:lnSpc>
                <a:spcPct val="90000"/>
              </a:lnSpc>
              <a:spcBef>
                <a:spcPts val="1000"/>
              </a:spcBef>
              <a:spcAft>
                <a:spcPts val="0"/>
              </a:spcAft>
              <a:buClr>
                <a:schemeClr val="dk1"/>
              </a:buClr>
              <a:buSzPts val="2400"/>
              <a:buChar char="•"/>
            </a:pPr>
            <a:r>
              <a:rPr lang="en-US" sz="1200" b="1" dirty="0"/>
              <a:t>Evidence-based</a:t>
            </a:r>
            <a:r>
              <a:rPr lang="en-US" sz="1200" dirty="0"/>
              <a:t>, research based</a:t>
            </a:r>
            <a:endParaRPr lang="en-US" dirty="0"/>
          </a:p>
          <a:p>
            <a:pPr marL="228600" lvl="0" indent="-228600" algn="l" rtl="0">
              <a:lnSpc>
                <a:spcPct val="90000"/>
              </a:lnSpc>
              <a:spcBef>
                <a:spcPts val="1000"/>
              </a:spcBef>
              <a:spcAft>
                <a:spcPts val="0"/>
              </a:spcAft>
              <a:buClr>
                <a:schemeClr val="dk1"/>
              </a:buClr>
              <a:buSzPts val="2400"/>
              <a:buChar char="•"/>
            </a:pPr>
            <a:r>
              <a:rPr lang="en-US" sz="1200" dirty="0"/>
              <a:t>It would be designed to </a:t>
            </a:r>
            <a:r>
              <a:rPr lang="en-US" sz="1200" b="1" dirty="0"/>
              <a:t>Measure growth </a:t>
            </a:r>
            <a:r>
              <a:rPr lang="en-US" sz="1200" dirty="0"/>
              <a:t>and</a:t>
            </a:r>
            <a:endParaRPr lang="en-US" dirty="0"/>
          </a:p>
          <a:p>
            <a:pPr marL="228600" lvl="0" indent="-228600" algn="l" rtl="0">
              <a:lnSpc>
                <a:spcPct val="90000"/>
              </a:lnSpc>
              <a:spcBef>
                <a:spcPts val="1000"/>
              </a:spcBef>
              <a:spcAft>
                <a:spcPts val="0"/>
              </a:spcAft>
              <a:buClr>
                <a:schemeClr val="dk1"/>
              </a:buClr>
              <a:buSzPts val="2400"/>
              <a:buChar char="•"/>
            </a:pPr>
            <a:r>
              <a:rPr lang="en-US" sz="1200" b="1" dirty="0"/>
              <a:t>Include a data review </a:t>
            </a:r>
            <a:r>
              <a:rPr lang="en-US" sz="1200" dirty="0"/>
              <a:t>that would</a:t>
            </a:r>
          </a:p>
          <a:p>
            <a:pPr marL="228600" lvl="0" indent="-228600" algn="l" rtl="0">
              <a:lnSpc>
                <a:spcPct val="90000"/>
              </a:lnSpc>
              <a:spcBef>
                <a:spcPts val="1000"/>
              </a:spcBef>
              <a:spcAft>
                <a:spcPts val="0"/>
              </a:spcAft>
              <a:buClr>
                <a:schemeClr val="dk1"/>
              </a:buClr>
              <a:buSzPts val="2400"/>
              <a:buChar char="•"/>
            </a:pPr>
            <a:r>
              <a:rPr lang="en-US" sz="1200" b="1" dirty="0"/>
              <a:t>Utilize a rubric and evidence to support ratings</a:t>
            </a:r>
          </a:p>
          <a:p>
            <a:pPr marL="228600" lvl="0" indent="-228600" algn="l" rtl="0">
              <a:lnSpc>
                <a:spcPct val="90000"/>
              </a:lnSpc>
              <a:spcBef>
                <a:spcPts val="1000"/>
              </a:spcBef>
              <a:spcAft>
                <a:spcPts val="0"/>
              </a:spcAft>
              <a:buClr>
                <a:schemeClr val="dk1"/>
              </a:buClr>
              <a:buSzPts val="2400"/>
              <a:buChar char="•"/>
            </a:pPr>
            <a:endParaRPr lang="en-US" sz="1200" b="1" dirty="0"/>
          </a:p>
          <a:p>
            <a:pPr marL="0" lvl="0" indent="0" algn="l" rtl="0">
              <a:lnSpc>
                <a:spcPct val="90000"/>
              </a:lnSpc>
              <a:spcBef>
                <a:spcPts val="1000"/>
              </a:spcBef>
              <a:spcAft>
                <a:spcPts val="0"/>
              </a:spcAft>
              <a:buClr>
                <a:schemeClr val="dk1"/>
              </a:buClr>
              <a:buSzPts val="2400"/>
              <a:buNone/>
            </a:pPr>
            <a:endParaRPr lang="en-US" sz="1200" b="1" dirty="0"/>
          </a:p>
          <a:p>
            <a:pPr marL="0" lvl="0" indent="0" algn="l" rtl="0">
              <a:lnSpc>
                <a:spcPct val="90000"/>
              </a:lnSpc>
              <a:spcBef>
                <a:spcPts val="1000"/>
              </a:spcBef>
              <a:spcAft>
                <a:spcPts val="0"/>
              </a:spcAft>
              <a:buClr>
                <a:schemeClr val="dk1"/>
              </a:buClr>
              <a:buSzPts val="2400"/>
              <a:buNone/>
            </a:pPr>
            <a:endParaRPr lang="en-US" sz="1200" b="1" dirty="0"/>
          </a:p>
          <a:p>
            <a:pPr marL="228600" lvl="0" indent="-228600" algn="l" rtl="0">
              <a:lnSpc>
                <a:spcPct val="90000"/>
              </a:lnSpc>
              <a:spcBef>
                <a:spcPts val="1000"/>
              </a:spcBef>
              <a:spcAft>
                <a:spcPts val="0"/>
              </a:spcAft>
              <a:buClr>
                <a:schemeClr val="dk1"/>
              </a:buClr>
              <a:buSzPts val="2400"/>
              <a:buChar char="•"/>
            </a:pPr>
            <a:endParaRPr lang="en-US" sz="1200" dirty="0"/>
          </a:p>
          <a:p>
            <a:pPr marL="228600" lvl="0" indent="-228600" algn="l" rtl="0">
              <a:lnSpc>
                <a:spcPct val="90000"/>
              </a:lnSpc>
              <a:spcBef>
                <a:spcPts val="1000"/>
              </a:spcBef>
              <a:spcAft>
                <a:spcPts val="0"/>
              </a:spcAft>
              <a:buClr>
                <a:schemeClr val="dk1"/>
              </a:buClr>
              <a:buSzPts val="2400"/>
              <a:buChar char="•"/>
            </a:pPr>
            <a:endParaRPr dirty="0"/>
          </a:p>
        </p:txBody>
      </p:sp>
      <p:sp>
        <p:nvSpPr>
          <p:cNvPr id="121" name="Google Shape;121;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a:t>
            </a:r>
            <a:r>
              <a:rPr lang="en-US" baseline="0" dirty="0"/>
              <a:t> project was initiated in 2018 and the action plan included three main parts.  The first was the completion of a comprehensive literature review.  The second was the actual development of the tool including the identification of critical components and descriptors of each.  Once the tool was developed, it was piloted by a number of districts and an independent evaluation of the tool was completed.</a:t>
            </a:r>
            <a:endParaRPr dirty="0"/>
          </a:p>
        </p:txBody>
      </p:sp>
      <p:sp>
        <p:nvSpPr>
          <p:cNvPr id="128" name="Google Shape;128;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One of the resources available to the field is the Comprehensive</a:t>
            </a:r>
            <a:r>
              <a:rPr lang="en-US" baseline="0" dirty="0"/>
              <a:t> Literature Review which includes an annotated bibliography.  This slide shows the eight sections included in the literature review. </a:t>
            </a:r>
          </a:p>
          <a:p>
            <a:pPr marL="0" lvl="0" indent="0" algn="l" rtl="0">
              <a:spcBef>
                <a:spcPts val="0"/>
              </a:spcBef>
              <a:spcAft>
                <a:spcPts val="0"/>
              </a:spcAft>
              <a:buNone/>
            </a:pPr>
            <a:endParaRPr lang="en-US" baseline="0" dirty="0"/>
          </a:p>
          <a:p>
            <a:pPr marL="0" lvl="0" indent="0" algn="l" rtl="0">
              <a:spcBef>
                <a:spcPts val="0"/>
              </a:spcBef>
              <a:spcAft>
                <a:spcPts val="0"/>
              </a:spcAft>
              <a:buNone/>
            </a:pPr>
            <a:endParaRPr dirty="0"/>
          </a:p>
        </p:txBody>
      </p:sp>
      <p:sp>
        <p:nvSpPr>
          <p:cNvPr id="134" name="Google Shape;134;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An external evaluation was completed to analyze the instrument and provide feedback on its potential effectiveness for districts, cooperatives, and schools. Dr. Burke provided several suggestions for inclusion within the tool. </a:t>
            </a:r>
            <a:r>
              <a:rPr lang="en-US" baseline="0" dirty="0"/>
              <a:t> O</a:t>
            </a:r>
            <a:r>
              <a:rPr lang="en-US" dirty="0"/>
              <a:t>verall the Critical Components Tool was found it to be a comprehensive assessment that would lead to in-depth discussions and action</a:t>
            </a:r>
            <a:r>
              <a:rPr lang="en-US" baseline="0" dirty="0"/>
              <a:t> planning.  </a:t>
            </a:r>
            <a:r>
              <a:rPr lang="en-US" dirty="0"/>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spcBef>
                <a:spcPts val="0"/>
              </a:spcBef>
              <a:spcAft>
                <a:spcPts val="0"/>
              </a:spcAft>
              <a:buNone/>
            </a:pPr>
            <a:endParaRPr dirty="0"/>
          </a:p>
        </p:txBody>
      </p:sp>
      <p:sp>
        <p:nvSpPr>
          <p:cNvPr id="142" name="Google Shape;142;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3"/>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3"/>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3"/>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3"/>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3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3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37"/>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37"/>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3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38"/>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38"/>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38"/>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8"/>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38"/>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3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2"/>
        <p:cNvGrpSpPr/>
        <p:nvPr/>
      </p:nvGrpSpPr>
      <p:grpSpPr>
        <a:xfrm>
          <a:off x="0" y="0"/>
          <a:ext cx="0" cy="0"/>
          <a:chOff x="0" y="0"/>
          <a:chExt cx="0" cy="0"/>
        </a:xfrm>
      </p:grpSpPr>
      <p:sp>
        <p:nvSpPr>
          <p:cNvPr id="53" name="Google Shape;53;p39"/>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39"/>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5" name="Google Shape;55;p3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0"/>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0"/>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1"/>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1"/>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41"/>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2"/>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0.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4.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5.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7.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18.tmp"/><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hyperlink" Target="https://illinoiscriticalcomponents.com/" TargetMode="Externa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20.jp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21.jp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685800" y="697523"/>
            <a:ext cx="7772400" cy="2831123"/>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chemeClr val="dk1"/>
              </a:buClr>
              <a:buSzPts val="3959"/>
              <a:buFont typeface="Arial"/>
              <a:buNone/>
            </a:pPr>
            <a:r>
              <a:rPr lang="en-US" sz="3959" b="1" dirty="0">
                <a:latin typeface="Arial"/>
                <a:ea typeface="Arial"/>
                <a:cs typeface="Arial"/>
                <a:sym typeface="Arial"/>
              </a:rPr>
              <a:t>Critical Components Tool for Special Education Programs</a:t>
            </a:r>
            <a:endParaRPr sz="3959" b="1" dirty="0">
              <a:latin typeface="Arial"/>
              <a:ea typeface="Arial"/>
              <a:cs typeface="Arial"/>
              <a:sym typeface="Arial"/>
            </a:endParaRPr>
          </a:p>
          <a:p>
            <a:pPr marL="0" lvl="0" indent="0" algn="ctr" rtl="0">
              <a:lnSpc>
                <a:spcPct val="100000"/>
              </a:lnSpc>
              <a:spcBef>
                <a:spcPts val="0"/>
              </a:spcBef>
              <a:spcAft>
                <a:spcPts val="0"/>
              </a:spcAft>
              <a:buClr>
                <a:schemeClr val="dk1"/>
              </a:buClr>
              <a:buSzPts val="3959"/>
              <a:buFont typeface="Arial"/>
              <a:buNone/>
            </a:pPr>
            <a:r>
              <a:rPr lang="en-US" sz="3600" b="1" dirty="0">
                <a:latin typeface="Arial"/>
                <a:ea typeface="Arial"/>
                <a:cs typeface="Arial"/>
                <a:sym typeface="Arial"/>
              </a:rPr>
              <a:t>(CCT-SEP)</a:t>
            </a:r>
            <a:br>
              <a:rPr lang="en-US" sz="5400" b="1" dirty="0"/>
            </a:br>
            <a:br>
              <a:rPr lang="en-US" sz="1260" b="1" dirty="0"/>
            </a:br>
            <a:r>
              <a:rPr lang="en-US" sz="2430" dirty="0">
                <a:latin typeface="Calibri"/>
                <a:ea typeface="Calibri"/>
                <a:cs typeface="Calibri"/>
                <a:sym typeface="Calibri"/>
              </a:rPr>
              <a:t>Chuck </a:t>
            </a:r>
            <a:r>
              <a:rPr lang="en-US" sz="2430" dirty="0" err="1">
                <a:latin typeface="Calibri"/>
                <a:ea typeface="Calibri"/>
                <a:cs typeface="Calibri"/>
                <a:sym typeface="Calibri"/>
              </a:rPr>
              <a:t>Hartseil</a:t>
            </a:r>
            <a:br>
              <a:rPr lang="en-US" sz="2430" dirty="0">
                <a:latin typeface="Calibri"/>
                <a:ea typeface="Calibri"/>
                <a:cs typeface="Calibri"/>
                <a:sym typeface="Calibri"/>
              </a:rPr>
            </a:br>
            <a:r>
              <a:rPr lang="en-US" sz="2430" dirty="0">
                <a:latin typeface="Calibri"/>
                <a:ea typeface="Calibri"/>
                <a:cs typeface="Calibri"/>
                <a:sym typeface="Calibri"/>
              </a:rPr>
              <a:t>Joan Hartnett</a:t>
            </a:r>
            <a:br>
              <a:rPr lang="en-US" sz="2430" dirty="0">
                <a:latin typeface="Calibri"/>
                <a:ea typeface="Calibri"/>
                <a:cs typeface="Calibri"/>
                <a:sym typeface="Calibri"/>
              </a:rPr>
            </a:br>
            <a:endParaRPr sz="2430" dirty="0">
              <a:latin typeface="Calibri"/>
              <a:ea typeface="Calibri"/>
              <a:cs typeface="Calibri"/>
              <a:sym typeface="Calibri"/>
            </a:endParaRPr>
          </a:p>
        </p:txBody>
      </p:sp>
      <p:sp>
        <p:nvSpPr>
          <p:cNvPr id="89" name="Google Shape;89;p1"/>
          <p:cNvSpPr txBox="1">
            <a:spLocks noGrp="1"/>
          </p:cNvSpPr>
          <p:nvPr>
            <p:ph type="subTitle" idx="1"/>
          </p:nvPr>
        </p:nvSpPr>
        <p:spPr>
          <a:xfrm>
            <a:off x="622500" y="3376246"/>
            <a:ext cx="7885200" cy="14478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r>
              <a:rPr lang="en-US" sz="2800" b="1" dirty="0"/>
              <a:t>Blueprint Project</a:t>
            </a:r>
            <a:br>
              <a:rPr lang="en-US" sz="2800" dirty="0"/>
            </a:br>
            <a:r>
              <a:rPr lang="en-US" sz="2800" dirty="0"/>
              <a:t>Funded by Special Education Leadership Academy</a:t>
            </a:r>
            <a:endParaRPr sz="2800" dirty="0"/>
          </a:p>
          <a:p>
            <a:pPr marL="0" lvl="0" indent="0" algn="ctr" rtl="0">
              <a:lnSpc>
                <a:spcPct val="90000"/>
              </a:lnSpc>
              <a:spcBef>
                <a:spcPts val="0"/>
              </a:spcBef>
              <a:spcAft>
                <a:spcPts val="0"/>
              </a:spcAft>
              <a:buClr>
                <a:schemeClr val="dk1"/>
              </a:buClr>
              <a:buSzPts val="2800"/>
              <a:buNone/>
            </a:pPr>
            <a:r>
              <a:rPr lang="en-US" sz="2800" dirty="0"/>
              <a:t>In cooperation with Illinois State Board of Education</a:t>
            </a:r>
            <a:endParaRPr sz="2800" dirty="0"/>
          </a:p>
        </p:txBody>
      </p:sp>
      <p:pic>
        <p:nvPicPr>
          <p:cNvPr id="4" name="Picture 5" descr="Critical Component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 y="4771293"/>
            <a:ext cx="7886700" cy="1811216"/>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116800B3-669C-4BC3-B5DC-FAAAB5CB38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566"/>
    </mc:Choice>
    <mc:Fallback xmlns="">
      <p:transition spd="slow" advTm="47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9"/>
          <p:cNvSpPr txBox="1">
            <a:spLocks noGrp="1"/>
          </p:cNvSpPr>
          <p:nvPr>
            <p:ph type="title"/>
          </p:nvPr>
        </p:nvSpPr>
        <p:spPr>
          <a:xfrm>
            <a:off x="376519" y="365126"/>
            <a:ext cx="849854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b="1">
                <a:latin typeface="Arial"/>
                <a:ea typeface="Arial"/>
                <a:cs typeface="Arial"/>
                <a:sym typeface="Arial"/>
              </a:rPr>
              <a:t>Piloting the Critical Components Tool </a:t>
            </a:r>
            <a:endParaRPr sz="3600" b="1">
              <a:latin typeface="Arial"/>
              <a:ea typeface="Arial"/>
              <a:cs typeface="Arial"/>
              <a:sym typeface="Arial"/>
            </a:endParaRPr>
          </a:p>
        </p:txBody>
      </p:sp>
      <p:pic>
        <p:nvPicPr>
          <p:cNvPr id="152" name="Google Shape;152;p9" descr="Airplane Iphone Wallpaper Download Free PixelsTalk.Net ..."/>
          <p:cNvPicPr preferRelativeResize="0"/>
          <p:nvPr/>
        </p:nvPicPr>
        <p:blipFill rotWithShape="1">
          <a:blip r:embed="rId5">
            <a:alphaModFix/>
          </a:blip>
          <a:srcRect/>
          <a:stretch/>
        </p:blipFill>
        <p:spPr>
          <a:xfrm>
            <a:off x="699661" y="1416424"/>
            <a:ext cx="7520977" cy="5375949"/>
          </a:xfrm>
          <a:prstGeom prst="rect">
            <a:avLst/>
          </a:prstGeom>
          <a:noFill/>
          <a:ln>
            <a:noFill/>
          </a:ln>
        </p:spPr>
      </p:pic>
      <p:sp>
        <p:nvSpPr>
          <p:cNvPr id="153" name="Google Shape;153;p9"/>
          <p:cNvSpPr txBox="1">
            <a:spLocks noGrp="1"/>
          </p:cNvSpPr>
          <p:nvPr>
            <p:ph type="body" idx="1"/>
          </p:nvPr>
        </p:nvSpPr>
        <p:spPr>
          <a:xfrm>
            <a:off x="699661" y="1815352"/>
            <a:ext cx="6821726" cy="4917142"/>
          </a:xfrm>
          <a:prstGeom prst="rect">
            <a:avLst/>
          </a:prstGeom>
          <a:noFill/>
          <a:ln>
            <a:noFill/>
          </a:ln>
        </p:spPr>
        <p:txBody>
          <a:bodyPr spcFirstLastPara="1" wrap="square" lIns="91425" tIns="45700" rIns="91425" bIns="45700" anchor="t" anchorCtr="0">
            <a:normAutofit/>
          </a:bodyPr>
          <a:lstStyle/>
          <a:p>
            <a:pPr marL="228600" lvl="0" indent="-90804" algn="l" rtl="0">
              <a:lnSpc>
                <a:spcPct val="70000"/>
              </a:lnSpc>
              <a:spcBef>
                <a:spcPts val="0"/>
              </a:spcBef>
              <a:spcAft>
                <a:spcPts val="0"/>
              </a:spcAft>
              <a:buClr>
                <a:schemeClr val="dk1"/>
              </a:buClr>
              <a:buSzPts val="2170"/>
              <a:buNone/>
            </a:pPr>
            <a:endParaRPr sz="2170"/>
          </a:p>
          <a:p>
            <a:pPr marL="228600" lvl="0" indent="-90804" algn="l" rtl="0">
              <a:lnSpc>
                <a:spcPct val="70000"/>
              </a:lnSpc>
              <a:spcBef>
                <a:spcPts val="1000"/>
              </a:spcBef>
              <a:spcAft>
                <a:spcPts val="0"/>
              </a:spcAft>
              <a:buClr>
                <a:schemeClr val="dk1"/>
              </a:buClr>
              <a:buSzPts val="2170"/>
              <a:buNone/>
            </a:pPr>
            <a:endParaRPr sz="2170"/>
          </a:p>
          <a:p>
            <a:pPr marL="228600" lvl="0" indent="-90804" algn="l" rtl="0">
              <a:lnSpc>
                <a:spcPct val="70000"/>
              </a:lnSpc>
              <a:spcBef>
                <a:spcPts val="1000"/>
              </a:spcBef>
              <a:spcAft>
                <a:spcPts val="0"/>
              </a:spcAft>
              <a:buClr>
                <a:schemeClr val="dk1"/>
              </a:buClr>
              <a:buSzPts val="2170"/>
              <a:buNone/>
            </a:pPr>
            <a:endParaRPr sz="2170"/>
          </a:p>
          <a:p>
            <a:pPr marL="228600" lvl="0" indent="-90804" algn="l" rtl="0">
              <a:lnSpc>
                <a:spcPct val="70000"/>
              </a:lnSpc>
              <a:spcBef>
                <a:spcPts val="1000"/>
              </a:spcBef>
              <a:spcAft>
                <a:spcPts val="0"/>
              </a:spcAft>
              <a:buClr>
                <a:schemeClr val="dk1"/>
              </a:buClr>
              <a:buSzPts val="2170"/>
              <a:buNone/>
            </a:pPr>
            <a:endParaRPr sz="2170"/>
          </a:p>
          <a:p>
            <a:pPr marL="228600" lvl="0" indent="-90804" algn="l" rtl="0">
              <a:lnSpc>
                <a:spcPct val="70000"/>
              </a:lnSpc>
              <a:spcBef>
                <a:spcPts val="1000"/>
              </a:spcBef>
              <a:spcAft>
                <a:spcPts val="0"/>
              </a:spcAft>
              <a:buClr>
                <a:schemeClr val="dk1"/>
              </a:buClr>
              <a:buSzPts val="2170"/>
              <a:buNone/>
            </a:pPr>
            <a:endParaRPr sz="2170"/>
          </a:p>
          <a:p>
            <a:pPr marL="228600" lvl="0" indent="-90804" algn="l" rtl="0">
              <a:lnSpc>
                <a:spcPct val="70000"/>
              </a:lnSpc>
              <a:spcBef>
                <a:spcPts val="1000"/>
              </a:spcBef>
              <a:spcAft>
                <a:spcPts val="0"/>
              </a:spcAft>
              <a:buClr>
                <a:schemeClr val="dk1"/>
              </a:buClr>
              <a:buSzPts val="2170"/>
              <a:buNone/>
            </a:pPr>
            <a:endParaRPr sz="2170"/>
          </a:p>
          <a:p>
            <a:pPr marL="228600" lvl="0" indent="-90804" algn="l" rtl="0">
              <a:lnSpc>
                <a:spcPct val="70000"/>
              </a:lnSpc>
              <a:spcBef>
                <a:spcPts val="1000"/>
              </a:spcBef>
              <a:spcAft>
                <a:spcPts val="0"/>
              </a:spcAft>
              <a:buClr>
                <a:schemeClr val="dk1"/>
              </a:buClr>
              <a:buSzPts val="2170"/>
              <a:buNone/>
            </a:pPr>
            <a:endParaRPr sz="2170"/>
          </a:p>
          <a:p>
            <a:pPr marL="228600" lvl="0" indent="-90804" algn="l" rtl="0">
              <a:lnSpc>
                <a:spcPct val="70000"/>
              </a:lnSpc>
              <a:spcBef>
                <a:spcPts val="1000"/>
              </a:spcBef>
              <a:spcAft>
                <a:spcPts val="0"/>
              </a:spcAft>
              <a:buClr>
                <a:schemeClr val="dk1"/>
              </a:buClr>
              <a:buSzPts val="2170"/>
              <a:buNone/>
            </a:pPr>
            <a:endParaRPr sz="2170">
              <a:solidFill>
                <a:schemeClr val="lt1"/>
              </a:solidFill>
            </a:endParaRPr>
          </a:p>
          <a:p>
            <a:pPr marL="228600" lvl="0" indent="-90804" algn="l" rtl="0">
              <a:lnSpc>
                <a:spcPct val="70000"/>
              </a:lnSpc>
              <a:spcBef>
                <a:spcPts val="1000"/>
              </a:spcBef>
              <a:spcAft>
                <a:spcPts val="0"/>
              </a:spcAft>
              <a:buClr>
                <a:schemeClr val="dk1"/>
              </a:buClr>
              <a:buSzPts val="2170"/>
              <a:buNone/>
            </a:pPr>
            <a:endParaRPr sz="2170">
              <a:solidFill>
                <a:schemeClr val="lt1"/>
              </a:solidFill>
            </a:endParaRPr>
          </a:p>
          <a:p>
            <a:pPr marL="228600" lvl="0" indent="-90804" algn="l" rtl="0">
              <a:lnSpc>
                <a:spcPct val="70000"/>
              </a:lnSpc>
              <a:spcBef>
                <a:spcPts val="1000"/>
              </a:spcBef>
              <a:spcAft>
                <a:spcPts val="0"/>
              </a:spcAft>
              <a:buClr>
                <a:schemeClr val="dk1"/>
              </a:buClr>
              <a:buSzPts val="2170"/>
              <a:buNone/>
            </a:pPr>
            <a:endParaRPr sz="2170">
              <a:solidFill>
                <a:schemeClr val="lt1"/>
              </a:solidFill>
            </a:endParaRPr>
          </a:p>
          <a:p>
            <a:pPr marL="228600" lvl="0" indent="-228600" algn="l" rtl="0">
              <a:lnSpc>
                <a:spcPct val="70000"/>
              </a:lnSpc>
              <a:spcBef>
                <a:spcPts val="1000"/>
              </a:spcBef>
              <a:spcAft>
                <a:spcPts val="0"/>
              </a:spcAft>
              <a:buClr>
                <a:schemeClr val="lt1"/>
              </a:buClr>
              <a:buSzPts val="2790"/>
              <a:buChar char="•"/>
            </a:pPr>
            <a:r>
              <a:rPr lang="en-US" sz="2790">
                <a:solidFill>
                  <a:schemeClr val="lt1"/>
                </a:solidFill>
              </a:rPr>
              <a:t>Guidelines for Piloting the </a:t>
            </a:r>
            <a:r>
              <a:rPr lang="en-US" sz="2790" i="1">
                <a:solidFill>
                  <a:schemeClr val="lt1"/>
                </a:solidFill>
              </a:rPr>
              <a:t>Tool</a:t>
            </a:r>
            <a:endParaRPr/>
          </a:p>
          <a:p>
            <a:pPr marL="228600" lvl="0" indent="-228600" algn="l" rtl="0">
              <a:lnSpc>
                <a:spcPct val="70000"/>
              </a:lnSpc>
              <a:spcBef>
                <a:spcPts val="1000"/>
              </a:spcBef>
              <a:spcAft>
                <a:spcPts val="0"/>
              </a:spcAft>
              <a:buClr>
                <a:schemeClr val="lt1"/>
              </a:buClr>
              <a:buSzPts val="2790"/>
              <a:buChar char="•"/>
            </a:pPr>
            <a:r>
              <a:rPr lang="en-US" sz="2790">
                <a:solidFill>
                  <a:schemeClr val="lt1"/>
                </a:solidFill>
              </a:rPr>
              <a:t>Feedback Form</a:t>
            </a:r>
            <a:endParaRPr/>
          </a:p>
          <a:p>
            <a:pPr marL="228600" lvl="0" indent="-228600" algn="l" rtl="0">
              <a:lnSpc>
                <a:spcPct val="70000"/>
              </a:lnSpc>
              <a:spcBef>
                <a:spcPts val="1000"/>
              </a:spcBef>
              <a:spcAft>
                <a:spcPts val="0"/>
              </a:spcAft>
              <a:buClr>
                <a:schemeClr val="lt1"/>
              </a:buClr>
              <a:buSzPts val="2790"/>
              <a:buChar char="•"/>
            </a:pPr>
            <a:r>
              <a:rPr lang="en-US" sz="2790">
                <a:solidFill>
                  <a:schemeClr val="lt1"/>
                </a:solidFill>
              </a:rPr>
              <a:t>Exit Interview</a:t>
            </a:r>
            <a:endParaRPr/>
          </a:p>
        </p:txBody>
      </p:sp>
      <p:pic>
        <p:nvPicPr>
          <p:cNvPr id="6" name="Audio 5">
            <a:hlinkClick r:id="" action="ppaction://media"/>
            <a:extLst>
              <a:ext uri="{FF2B5EF4-FFF2-40B4-BE49-F238E27FC236}">
                <a16:creationId xmlns:a16="http://schemas.microsoft.com/office/drawing/2014/main" id="{83497E7F-0AD7-40B0-A635-E95A9EEE1C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822"/>
    </mc:Choice>
    <mc:Fallback xmlns="">
      <p:transition spd="slow" advTm="15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0"/>
          <p:cNvSpPr txBox="1">
            <a:spLocks noGrp="1"/>
          </p:cNvSpPr>
          <p:nvPr>
            <p:ph type="title"/>
          </p:nvPr>
        </p:nvSpPr>
        <p:spPr>
          <a:xfrm>
            <a:off x="628650" y="376518"/>
            <a:ext cx="7886700" cy="108921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40"/>
              <a:buFont typeface="Arial"/>
              <a:buNone/>
            </a:pPr>
            <a:r>
              <a:rPr lang="en-US" sz="3240" b="1">
                <a:latin typeface="Arial"/>
                <a:ea typeface="Arial"/>
                <a:cs typeface="Arial"/>
                <a:sym typeface="Arial"/>
              </a:rPr>
              <a:t>Pilot Results</a:t>
            </a:r>
            <a:br>
              <a:rPr lang="en-US" sz="3959"/>
            </a:br>
            <a:endParaRPr sz="3959"/>
          </a:p>
        </p:txBody>
      </p:sp>
      <p:sp>
        <p:nvSpPr>
          <p:cNvPr id="159" name="Google Shape;159;p10"/>
          <p:cNvSpPr txBox="1">
            <a:spLocks noGrp="1"/>
          </p:cNvSpPr>
          <p:nvPr>
            <p:ph type="body" idx="1"/>
          </p:nvPr>
        </p:nvSpPr>
        <p:spPr>
          <a:xfrm>
            <a:off x="609599" y="1559858"/>
            <a:ext cx="5257801" cy="450924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dirty="0"/>
              <a:t>Pilot Sites</a:t>
            </a:r>
            <a:endParaRPr dirty="0"/>
          </a:p>
          <a:p>
            <a:pPr marL="685800" lvl="1" indent="-228600" algn="l" rtl="0">
              <a:lnSpc>
                <a:spcPct val="90000"/>
              </a:lnSpc>
              <a:spcBef>
                <a:spcPts val="500"/>
              </a:spcBef>
              <a:spcAft>
                <a:spcPts val="0"/>
              </a:spcAft>
              <a:buClr>
                <a:schemeClr val="dk1"/>
              </a:buClr>
              <a:buSzPts val="2400"/>
              <a:buChar char="•"/>
            </a:pPr>
            <a:r>
              <a:rPr lang="en-US" sz="2400" dirty="0" err="1"/>
              <a:t>OakBrook</a:t>
            </a:r>
            <a:r>
              <a:rPr lang="en-US" sz="2400" dirty="0"/>
              <a:t> - Elementary</a:t>
            </a:r>
            <a:endParaRPr dirty="0"/>
          </a:p>
          <a:p>
            <a:pPr marL="685800" lvl="1" indent="-228600" algn="l" rtl="0">
              <a:lnSpc>
                <a:spcPct val="90000"/>
              </a:lnSpc>
              <a:spcBef>
                <a:spcPts val="500"/>
              </a:spcBef>
              <a:spcAft>
                <a:spcPts val="0"/>
              </a:spcAft>
              <a:buClr>
                <a:schemeClr val="dk1"/>
              </a:buClr>
              <a:buSzPts val="2400"/>
              <a:buChar char="•"/>
            </a:pPr>
            <a:r>
              <a:rPr lang="en-US" sz="2400" dirty="0"/>
              <a:t>Olympia – High School</a:t>
            </a:r>
            <a:endParaRPr dirty="0"/>
          </a:p>
          <a:p>
            <a:pPr marL="685800" lvl="1" indent="-228600" algn="l" rtl="0">
              <a:lnSpc>
                <a:spcPct val="90000"/>
              </a:lnSpc>
              <a:spcBef>
                <a:spcPts val="500"/>
              </a:spcBef>
              <a:spcAft>
                <a:spcPts val="0"/>
              </a:spcAft>
              <a:buClr>
                <a:schemeClr val="dk1"/>
              </a:buClr>
              <a:buSzPts val="2400"/>
              <a:buChar char="•"/>
            </a:pPr>
            <a:r>
              <a:rPr lang="en-US" sz="2400" dirty="0"/>
              <a:t>Bloomington – Elementary</a:t>
            </a:r>
            <a:endParaRPr dirty="0"/>
          </a:p>
          <a:p>
            <a:pPr marL="685800" lvl="1" indent="-228600" algn="l" rtl="0">
              <a:lnSpc>
                <a:spcPct val="90000"/>
              </a:lnSpc>
              <a:spcBef>
                <a:spcPts val="500"/>
              </a:spcBef>
              <a:spcAft>
                <a:spcPts val="0"/>
              </a:spcAft>
              <a:buClr>
                <a:schemeClr val="dk1"/>
              </a:buClr>
              <a:buSzPts val="2400"/>
              <a:buChar char="•"/>
            </a:pPr>
            <a:r>
              <a:rPr lang="en-US" dirty="0"/>
              <a:t>ROE Cohort – Eight Districts</a:t>
            </a:r>
          </a:p>
          <a:p>
            <a:pPr marL="685800" lvl="1" indent="-228600" algn="l" rtl="0">
              <a:lnSpc>
                <a:spcPct val="90000"/>
              </a:lnSpc>
              <a:spcBef>
                <a:spcPts val="500"/>
              </a:spcBef>
              <a:spcAft>
                <a:spcPts val="0"/>
              </a:spcAft>
              <a:buClr>
                <a:schemeClr val="dk1"/>
              </a:buClr>
              <a:buSzPts val="2400"/>
              <a:buChar char="•"/>
            </a:pPr>
            <a:r>
              <a:rPr lang="en-US" dirty="0"/>
              <a:t>East Moline - Elementary</a:t>
            </a:r>
            <a:endParaRPr dirty="0"/>
          </a:p>
          <a:p>
            <a:pPr marL="0" lvl="0" indent="0" algn="l" rtl="0">
              <a:lnSpc>
                <a:spcPct val="90000"/>
              </a:lnSpc>
              <a:spcBef>
                <a:spcPts val="1000"/>
              </a:spcBef>
              <a:spcAft>
                <a:spcPts val="0"/>
              </a:spcAft>
              <a:buClr>
                <a:schemeClr val="dk1"/>
              </a:buClr>
              <a:buSzPts val="2400"/>
              <a:buNone/>
            </a:pPr>
            <a:r>
              <a:rPr lang="en-US" sz="2400" dirty="0"/>
              <a:t>Feedback Form Results</a:t>
            </a:r>
            <a:endParaRPr dirty="0"/>
          </a:p>
          <a:p>
            <a:pPr marL="685800" lvl="1" indent="-228600" algn="l" rtl="0">
              <a:lnSpc>
                <a:spcPct val="90000"/>
              </a:lnSpc>
              <a:spcBef>
                <a:spcPts val="500"/>
              </a:spcBef>
              <a:spcAft>
                <a:spcPts val="0"/>
              </a:spcAft>
              <a:buClr>
                <a:schemeClr val="dk1"/>
              </a:buClr>
              <a:buSzPts val="2400"/>
              <a:buChar char="•"/>
            </a:pPr>
            <a:r>
              <a:rPr lang="en-US" sz="2400" dirty="0"/>
              <a:t>All agree to strongly agree</a:t>
            </a:r>
            <a:endParaRPr dirty="0"/>
          </a:p>
          <a:p>
            <a:pPr marL="685800" lvl="1" indent="-228600" algn="l" rtl="0">
              <a:lnSpc>
                <a:spcPct val="90000"/>
              </a:lnSpc>
              <a:spcBef>
                <a:spcPts val="500"/>
              </a:spcBef>
              <a:spcAft>
                <a:spcPts val="0"/>
              </a:spcAft>
              <a:buClr>
                <a:schemeClr val="dk1"/>
              </a:buClr>
              <a:buSzPts val="2400"/>
              <a:buChar char="•"/>
            </a:pPr>
            <a:r>
              <a:rPr lang="en-US" sz="2400" dirty="0"/>
              <a:t>Exception – Independent review</a:t>
            </a:r>
            <a:endParaRPr dirty="0"/>
          </a:p>
          <a:p>
            <a:pPr marL="0" lvl="0" indent="0" algn="l" rtl="0">
              <a:lnSpc>
                <a:spcPct val="90000"/>
              </a:lnSpc>
              <a:spcBef>
                <a:spcPts val="1000"/>
              </a:spcBef>
              <a:spcAft>
                <a:spcPts val="0"/>
              </a:spcAft>
              <a:buClr>
                <a:schemeClr val="dk1"/>
              </a:buClr>
              <a:buSzPts val="2400"/>
              <a:buNone/>
            </a:pPr>
            <a:r>
              <a:rPr lang="en-US" sz="2400" dirty="0"/>
              <a:t>Exit Interview Results</a:t>
            </a:r>
            <a:endParaRPr dirty="0"/>
          </a:p>
          <a:p>
            <a:pPr marL="685800" lvl="1" indent="-228600" algn="l" rtl="0">
              <a:lnSpc>
                <a:spcPct val="90000"/>
              </a:lnSpc>
              <a:spcBef>
                <a:spcPts val="500"/>
              </a:spcBef>
              <a:spcAft>
                <a:spcPts val="0"/>
              </a:spcAft>
              <a:buClr>
                <a:schemeClr val="dk1"/>
              </a:buClr>
              <a:buSzPts val="2400"/>
              <a:buChar char="•"/>
            </a:pPr>
            <a:r>
              <a:rPr lang="en-US" sz="2400" dirty="0"/>
              <a:t>Very positive</a:t>
            </a:r>
            <a:endParaRPr dirty="0"/>
          </a:p>
          <a:p>
            <a:pPr marL="685800" lvl="1" indent="-76200" algn="l" rtl="0">
              <a:lnSpc>
                <a:spcPct val="90000"/>
              </a:lnSpc>
              <a:spcBef>
                <a:spcPts val="500"/>
              </a:spcBef>
              <a:spcAft>
                <a:spcPts val="0"/>
              </a:spcAft>
              <a:buClr>
                <a:schemeClr val="dk1"/>
              </a:buClr>
              <a:buSzPts val="2400"/>
              <a:buNone/>
            </a:pPr>
            <a:endParaRPr dirty="0"/>
          </a:p>
        </p:txBody>
      </p:sp>
      <p:pic>
        <p:nvPicPr>
          <p:cNvPr id="160" name="Google Shape;160;p10" descr="Gestión de Equipos en Situaciones de Estrés y de Crisis"/>
          <p:cNvPicPr preferRelativeResize="0"/>
          <p:nvPr/>
        </p:nvPicPr>
        <p:blipFill rotWithShape="1">
          <a:blip r:embed="rId5">
            <a:alphaModFix/>
          </a:blip>
          <a:srcRect/>
          <a:stretch/>
        </p:blipFill>
        <p:spPr>
          <a:xfrm>
            <a:off x="4970928" y="865093"/>
            <a:ext cx="3716607" cy="3518647"/>
          </a:xfrm>
          <a:prstGeom prst="rect">
            <a:avLst/>
          </a:prstGeom>
          <a:noFill/>
          <a:ln>
            <a:noFill/>
          </a:ln>
        </p:spPr>
      </p:pic>
      <p:pic>
        <p:nvPicPr>
          <p:cNvPr id="2" name="Audio 1">
            <a:hlinkClick r:id="" action="ppaction://media"/>
            <a:extLst>
              <a:ext uri="{FF2B5EF4-FFF2-40B4-BE49-F238E27FC236}">
                <a16:creationId xmlns:a16="http://schemas.microsoft.com/office/drawing/2014/main" id="{CA35D7A9-9106-46A1-BBED-9C56855365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148"/>
    </mc:Choice>
    <mc:Fallback xmlns="">
      <p:transition spd="slow" advTm="12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2"/>
          <p:cNvSpPr txBox="1">
            <a:spLocks noGrp="1"/>
          </p:cNvSpPr>
          <p:nvPr>
            <p:ph type="title"/>
          </p:nvPr>
        </p:nvSpPr>
        <p:spPr>
          <a:xfrm>
            <a:off x="628650" y="365126"/>
            <a:ext cx="7886700" cy="121714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b="1" dirty="0">
                <a:latin typeface="Arial"/>
                <a:ea typeface="Arial"/>
                <a:cs typeface="Arial"/>
                <a:sym typeface="Arial"/>
              </a:rPr>
              <a:t>Documents to Review</a:t>
            </a:r>
            <a:endParaRPr sz="3600" b="1" dirty="0">
              <a:latin typeface="Arial"/>
              <a:ea typeface="Arial"/>
              <a:cs typeface="Arial"/>
              <a:sym typeface="Arial"/>
            </a:endParaRPr>
          </a:p>
        </p:txBody>
      </p:sp>
      <p:sp>
        <p:nvSpPr>
          <p:cNvPr id="166" name="Google Shape;166;p12"/>
          <p:cNvSpPr txBox="1">
            <a:spLocks noGrp="1"/>
          </p:cNvSpPr>
          <p:nvPr>
            <p:ph type="body" idx="1"/>
          </p:nvPr>
        </p:nvSpPr>
        <p:spPr>
          <a:xfrm>
            <a:off x="484093" y="1452283"/>
            <a:ext cx="7830672" cy="5262281"/>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dirty="0"/>
              <a:t>Critical Components Tool for Special Education Programs Screener</a:t>
            </a:r>
            <a:endParaRPr dirty="0"/>
          </a:p>
          <a:p>
            <a:pPr marL="228600" lvl="0" indent="-228600" algn="l" rtl="0">
              <a:lnSpc>
                <a:spcPct val="90000"/>
              </a:lnSpc>
              <a:spcBef>
                <a:spcPts val="1000"/>
              </a:spcBef>
              <a:spcAft>
                <a:spcPts val="0"/>
              </a:spcAft>
              <a:buClr>
                <a:schemeClr val="dk1"/>
              </a:buClr>
              <a:buSzPts val="2400"/>
              <a:buChar char="•"/>
            </a:pPr>
            <a:r>
              <a:rPr lang="en-US" sz="2400" dirty="0"/>
              <a:t>Critical Components Tool for Special Education Programs (Critical Components Tool-CCT)</a:t>
            </a:r>
            <a:endParaRPr dirty="0"/>
          </a:p>
          <a:p>
            <a:pPr marL="685800" lvl="1" indent="-228600" algn="l" rtl="0">
              <a:lnSpc>
                <a:spcPct val="90000"/>
              </a:lnSpc>
              <a:spcBef>
                <a:spcPts val="500"/>
              </a:spcBef>
              <a:spcAft>
                <a:spcPts val="0"/>
              </a:spcAft>
              <a:buClr>
                <a:schemeClr val="dk1"/>
              </a:buClr>
              <a:buSzPts val="2400"/>
              <a:buChar char="•"/>
            </a:pPr>
            <a:r>
              <a:rPr lang="en-US" sz="2400" dirty="0"/>
              <a:t>Purpose</a:t>
            </a:r>
            <a:endParaRPr dirty="0"/>
          </a:p>
          <a:p>
            <a:pPr marL="685800" lvl="1" indent="-228600" algn="l" rtl="0">
              <a:lnSpc>
                <a:spcPct val="90000"/>
              </a:lnSpc>
              <a:spcBef>
                <a:spcPts val="500"/>
              </a:spcBef>
              <a:spcAft>
                <a:spcPts val="0"/>
              </a:spcAft>
              <a:buClr>
                <a:schemeClr val="dk1"/>
              </a:buClr>
              <a:buSzPts val="2400"/>
              <a:buChar char="•"/>
            </a:pPr>
            <a:r>
              <a:rPr lang="en-US" sz="2400" dirty="0"/>
              <a:t>Instructions for Administration</a:t>
            </a:r>
            <a:endParaRPr dirty="0"/>
          </a:p>
          <a:p>
            <a:pPr marL="685800" lvl="1" indent="-228600" algn="l" rtl="0">
              <a:lnSpc>
                <a:spcPct val="90000"/>
              </a:lnSpc>
              <a:spcBef>
                <a:spcPts val="500"/>
              </a:spcBef>
              <a:spcAft>
                <a:spcPts val="0"/>
              </a:spcAft>
              <a:buClr>
                <a:schemeClr val="dk1"/>
              </a:buClr>
              <a:buSzPts val="2400"/>
              <a:buChar char="•"/>
            </a:pPr>
            <a:r>
              <a:rPr lang="en-US" sz="2400" dirty="0"/>
              <a:t>Rubric for Evaluation</a:t>
            </a:r>
            <a:endParaRPr dirty="0"/>
          </a:p>
          <a:p>
            <a:pPr marL="685800" lvl="1" indent="-228600" algn="l" rtl="0">
              <a:lnSpc>
                <a:spcPct val="90000"/>
              </a:lnSpc>
              <a:spcBef>
                <a:spcPts val="500"/>
              </a:spcBef>
              <a:spcAft>
                <a:spcPts val="0"/>
              </a:spcAft>
              <a:buClr>
                <a:schemeClr val="dk1"/>
              </a:buClr>
              <a:buSzPts val="2400"/>
              <a:buChar char="•"/>
            </a:pPr>
            <a:r>
              <a:rPr lang="en-US" sz="2400" dirty="0"/>
              <a:t>Team Discussion Notes</a:t>
            </a:r>
            <a:endParaRPr dirty="0"/>
          </a:p>
          <a:p>
            <a:pPr marL="228600" lvl="0" indent="-228600" algn="l" rtl="0">
              <a:lnSpc>
                <a:spcPct val="90000"/>
              </a:lnSpc>
              <a:spcBef>
                <a:spcPts val="1000"/>
              </a:spcBef>
              <a:spcAft>
                <a:spcPts val="0"/>
              </a:spcAft>
              <a:buClr>
                <a:schemeClr val="dk1"/>
              </a:buClr>
              <a:buSzPts val="2400"/>
              <a:buChar char="•"/>
            </a:pPr>
            <a:r>
              <a:rPr lang="en-US" sz="2400" dirty="0"/>
              <a:t>Data Analysis Worksheet</a:t>
            </a:r>
            <a:endParaRPr dirty="0"/>
          </a:p>
          <a:p>
            <a:pPr marL="0" lvl="0" indent="0" algn="l" rtl="0">
              <a:lnSpc>
                <a:spcPct val="90000"/>
              </a:lnSpc>
              <a:spcBef>
                <a:spcPts val="1000"/>
              </a:spcBef>
              <a:spcAft>
                <a:spcPts val="0"/>
              </a:spcAft>
              <a:buClr>
                <a:schemeClr val="dk1"/>
              </a:buClr>
              <a:buSzPts val="2800"/>
              <a:buNone/>
            </a:pPr>
            <a:endParaRPr dirty="0"/>
          </a:p>
        </p:txBody>
      </p:sp>
      <p:pic>
        <p:nvPicPr>
          <p:cNvPr id="167" name="Google Shape;167;p12"/>
          <p:cNvPicPr preferRelativeResize="0"/>
          <p:nvPr/>
        </p:nvPicPr>
        <p:blipFill rotWithShape="1">
          <a:blip r:embed="rId5">
            <a:alphaModFix/>
          </a:blip>
          <a:srcRect/>
          <a:stretch/>
        </p:blipFill>
        <p:spPr>
          <a:xfrm>
            <a:off x="-22412" y="4930588"/>
            <a:ext cx="9166412" cy="1927412"/>
          </a:xfrm>
          <a:prstGeom prst="rect">
            <a:avLst/>
          </a:prstGeom>
          <a:noFill/>
          <a:ln>
            <a:noFill/>
          </a:ln>
        </p:spPr>
      </p:pic>
      <p:pic>
        <p:nvPicPr>
          <p:cNvPr id="2" name="Audio 1">
            <a:hlinkClick r:id="" action="ppaction://media"/>
            <a:extLst>
              <a:ext uri="{FF2B5EF4-FFF2-40B4-BE49-F238E27FC236}">
                <a16:creationId xmlns:a16="http://schemas.microsoft.com/office/drawing/2014/main" id="{C9E3A83E-47FA-431B-A654-5B92BDB3BF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164"/>
    </mc:Choice>
    <mc:Fallback xmlns="">
      <p:transition spd="slow" advTm="20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b="1">
                <a:latin typeface="Arial"/>
                <a:ea typeface="Arial"/>
                <a:cs typeface="Arial"/>
                <a:sym typeface="Arial"/>
              </a:rPr>
              <a:t>Critical Components Tool for Special Education Programs</a:t>
            </a:r>
            <a:endParaRPr sz="3600" b="1">
              <a:latin typeface="Arial"/>
              <a:ea typeface="Arial"/>
              <a:cs typeface="Arial"/>
              <a:sym typeface="Arial"/>
            </a:endParaRPr>
          </a:p>
        </p:txBody>
      </p:sp>
      <p:sp>
        <p:nvSpPr>
          <p:cNvPr id="173" name="Google Shape;173;p1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Purpose</a:t>
            </a:r>
            <a:endParaRPr dirty="0"/>
          </a:p>
          <a:p>
            <a:pPr marL="228600" lvl="0" indent="-228600" algn="l" rtl="0">
              <a:lnSpc>
                <a:spcPct val="90000"/>
              </a:lnSpc>
              <a:spcBef>
                <a:spcPts val="1000"/>
              </a:spcBef>
              <a:spcAft>
                <a:spcPts val="0"/>
              </a:spcAft>
              <a:buClr>
                <a:schemeClr val="dk1"/>
              </a:buClr>
              <a:buSzPts val="2800"/>
              <a:buChar char="•"/>
            </a:pPr>
            <a:r>
              <a:rPr lang="en-US" dirty="0"/>
              <a:t>Instructions for Administration</a:t>
            </a:r>
            <a:endParaRPr dirty="0"/>
          </a:p>
          <a:p>
            <a:pPr marL="228600" lvl="0" indent="-228600" algn="l" rtl="0">
              <a:lnSpc>
                <a:spcPct val="90000"/>
              </a:lnSpc>
              <a:spcBef>
                <a:spcPts val="1000"/>
              </a:spcBef>
              <a:spcAft>
                <a:spcPts val="0"/>
              </a:spcAft>
              <a:buClr>
                <a:schemeClr val="dk1"/>
              </a:buClr>
              <a:buSzPts val="2800"/>
              <a:buChar char="•"/>
            </a:pPr>
            <a:r>
              <a:rPr lang="en-US" dirty="0"/>
              <a:t>Rubric for Evaluation</a:t>
            </a:r>
            <a:endParaRPr dirty="0"/>
          </a:p>
          <a:p>
            <a:pPr marL="228600" lvl="0" indent="-228600" algn="l" rtl="0">
              <a:lnSpc>
                <a:spcPct val="90000"/>
              </a:lnSpc>
              <a:spcBef>
                <a:spcPts val="1000"/>
              </a:spcBef>
              <a:spcAft>
                <a:spcPts val="0"/>
              </a:spcAft>
              <a:buClr>
                <a:schemeClr val="dk1"/>
              </a:buClr>
              <a:buSzPts val="2800"/>
              <a:buChar char="•"/>
            </a:pPr>
            <a:r>
              <a:rPr lang="en-US" dirty="0"/>
              <a:t>Tool</a:t>
            </a:r>
            <a:endParaRPr dirty="0"/>
          </a:p>
          <a:p>
            <a:pPr marL="228600" lvl="0" indent="-228600" algn="l" rtl="0">
              <a:lnSpc>
                <a:spcPct val="90000"/>
              </a:lnSpc>
              <a:spcBef>
                <a:spcPts val="1000"/>
              </a:spcBef>
              <a:spcAft>
                <a:spcPts val="0"/>
              </a:spcAft>
              <a:buClr>
                <a:schemeClr val="dk1"/>
              </a:buClr>
              <a:buSzPts val="2800"/>
              <a:buChar char="•"/>
            </a:pPr>
            <a:r>
              <a:rPr lang="en-US" dirty="0"/>
              <a:t>Team Discussion Notes</a:t>
            </a:r>
          </a:p>
          <a:p>
            <a:pPr marL="228600" lvl="0" indent="-228600" algn="l" rtl="0">
              <a:lnSpc>
                <a:spcPct val="90000"/>
              </a:lnSpc>
              <a:spcBef>
                <a:spcPts val="1000"/>
              </a:spcBef>
              <a:spcAft>
                <a:spcPts val="0"/>
              </a:spcAft>
              <a:buClr>
                <a:schemeClr val="dk1"/>
              </a:buClr>
              <a:buSzPts val="2800"/>
              <a:buChar char="•"/>
            </a:pPr>
            <a:r>
              <a:rPr lang="en-US" dirty="0"/>
              <a:t>Data Analysis Worksheet</a:t>
            </a:r>
            <a:endParaRPr dirty="0"/>
          </a:p>
        </p:txBody>
      </p:sp>
      <p:pic>
        <p:nvPicPr>
          <p:cNvPr id="174" name="Google Shape;174;p13" descr="Screen Clipping"/>
          <p:cNvPicPr preferRelativeResize="0"/>
          <p:nvPr/>
        </p:nvPicPr>
        <p:blipFill rotWithShape="1">
          <a:blip r:embed="rId5">
            <a:alphaModFix/>
          </a:blip>
          <a:srcRect/>
          <a:stretch/>
        </p:blipFill>
        <p:spPr>
          <a:xfrm rot="-701209">
            <a:off x="4772684" y="3428435"/>
            <a:ext cx="4261574" cy="2940023"/>
          </a:xfrm>
          <a:prstGeom prst="rect">
            <a:avLst/>
          </a:prstGeom>
          <a:noFill/>
          <a:ln>
            <a:noFill/>
          </a:ln>
        </p:spPr>
      </p:pic>
      <p:pic>
        <p:nvPicPr>
          <p:cNvPr id="6" name="Audio 5">
            <a:hlinkClick r:id="" action="ppaction://media"/>
            <a:extLst>
              <a:ext uri="{FF2B5EF4-FFF2-40B4-BE49-F238E27FC236}">
                <a16:creationId xmlns:a16="http://schemas.microsoft.com/office/drawing/2014/main" id="{AD747929-D319-40F1-B7AD-1894EAF0FB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533"/>
    </mc:Choice>
    <mc:Fallback xmlns="">
      <p:transition spd="slow" advTm="22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15" descr="&lt;strong&gt;Goals&lt;/strong&gt; - Handwriting image"/>
          <p:cNvPicPr preferRelativeResize="0"/>
          <p:nvPr/>
        </p:nvPicPr>
        <p:blipFill rotWithShape="1">
          <a:blip r:embed="rId5">
            <a:alphaModFix/>
          </a:blip>
          <a:srcRect/>
          <a:stretch/>
        </p:blipFill>
        <p:spPr>
          <a:xfrm>
            <a:off x="0" y="385482"/>
            <a:ext cx="9144000" cy="6091518"/>
          </a:xfrm>
          <a:prstGeom prst="rect">
            <a:avLst/>
          </a:prstGeom>
          <a:noFill/>
          <a:ln>
            <a:noFill/>
          </a:ln>
        </p:spPr>
      </p:pic>
      <p:sp>
        <p:nvSpPr>
          <p:cNvPr id="189" name="Google Shape;189;p15"/>
          <p:cNvSpPr txBox="1">
            <a:spLocks noGrp="1"/>
          </p:cNvSpPr>
          <p:nvPr>
            <p:ph type="title"/>
          </p:nvPr>
        </p:nvSpPr>
        <p:spPr>
          <a:xfrm>
            <a:off x="628650" y="161366"/>
            <a:ext cx="7886700" cy="99508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b="1">
                <a:latin typeface="Arial"/>
                <a:ea typeface="Arial"/>
                <a:cs typeface="Arial"/>
                <a:sym typeface="Arial"/>
              </a:rPr>
              <a:t>Purpose-Key Elements</a:t>
            </a:r>
            <a:endParaRPr sz="3600" b="1">
              <a:latin typeface="Arial"/>
              <a:ea typeface="Arial"/>
              <a:cs typeface="Arial"/>
              <a:sym typeface="Arial"/>
            </a:endParaRPr>
          </a:p>
        </p:txBody>
      </p:sp>
      <p:sp>
        <p:nvSpPr>
          <p:cNvPr id="190" name="Google Shape;190;p15"/>
          <p:cNvSpPr txBox="1">
            <a:spLocks noGrp="1"/>
          </p:cNvSpPr>
          <p:nvPr>
            <p:ph type="body" idx="1"/>
          </p:nvPr>
        </p:nvSpPr>
        <p:spPr>
          <a:xfrm>
            <a:off x="439275" y="2941163"/>
            <a:ext cx="6418725" cy="3688587"/>
          </a:xfrm>
          <a:prstGeom prst="rect">
            <a:avLst/>
          </a:prstGeom>
          <a:noFill/>
          <a:ln>
            <a:noFill/>
          </a:ln>
        </p:spPr>
        <p:txBody>
          <a:bodyPr spcFirstLastPara="1" wrap="square" lIns="91425" tIns="45700" rIns="91425" bIns="45700" anchor="t" anchorCtr="0">
            <a:normAutofit lnSpcReduction="10000"/>
          </a:bodyPr>
          <a:lstStyle/>
          <a:p>
            <a:pPr marL="228600" lvl="0" indent="-50800" algn="l" rtl="0">
              <a:lnSpc>
                <a:spcPct val="90000"/>
              </a:lnSpc>
              <a:spcBef>
                <a:spcPts val="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Char char="•"/>
            </a:pPr>
            <a:r>
              <a:rPr lang="en-US" dirty="0"/>
              <a:t>Identify a site’s current implementation level (baseline)</a:t>
            </a:r>
            <a:endParaRPr dirty="0"/>
          </a:p>
          <a:p>
            <a:pPr marL="228600" lvl="0" indent="-228600" algn="l" rtl="0">
              <a:lnSpc>
                <a:spcPct val="90000"/>
              </a:lnSpc>
              <a:spcBef>
                <a:spcPts val="1000"/>
              </a:spcBef>
              <a:spcAft>
                <a:spcPts val="0"/>
              </a:spcAft>
              <a:buClr>
                <a:schemeClr val="dk1"/>
              </a:buClr>
              <a:buSzPts val="2800"/>
              <a:buChar char="•"/>
            </a:pPr>
            <a:r>
              <a:rPr lang="en-US" dirty="0"/>
              <a:t>Identify areas that are effective and those in need of improvement/development</a:t>
            </a:r>
            <a:endParaRPr dirty="0"/>
          </a:p>
          <a:p>
            <a:pPr marL="228600" lvl="0" indent="-228600" algn="l" rtl="0">
              <a:lnSpc>
                <a:spcPct val="90000"/>
              </a:lnSpc>
              <a:spcBef>
                <a:spcPts val="1000"/>
              </a:spcBef>
              <a:spcAft>
                <a:spcPts val="0"/>
              </a:spcAft>
              <a:buClr>
                <a:schemeClr val="dk1"/>
              </a:buClr>
              <a:buSzPts val="2800"/>
              <a:buChar char="•"/>
            </a:pPr>
            <a:r>
              <a:rPr lang="en-US" dirty="0"/>
              <a:t>Support the development of goals and action planning in critical areas of special education programming</a:t>
            </a:r>
            <a:endParaRPr dirty="0"/>
          </a:p>
        </p:txBody>
      </p:sp>
      <p:pic>
        <p:nvPicPr>
          <p:cNvPr id="2" name="Audio 1">
            <a:hlinkClick r:id="" action="ppaction://media"/>
            <a:extLst>
              <a:ext uri="{FF2B5EF4-FFF2-40B4-BE49-F238E27FC236}">
                <a16:creationId xmlns:a16="http://schemas.microsoft.com/office/drawing/2014/main" id="{79F46B3F-F84B-4617-9064-8152923542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854"/>
    </mc:Choice>
    <mc:Fallback xmlns="">
      <p:transition spd="slow" advTm="26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6"/>
          <p:cNvSpPr txBox="1">
            <a:spLocks noGrp="1"/>
          </p:cNvSpPr>
          <p:nvPr>
            <p:ph type="title"/>
          </p:nvPr>
        </p:nvSpPr>
        <p:spPr>
          <a:xfrm>
            <a:off x="628650" y="365127"/>
            <a:ext cx="7886700" cy="85407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b="1">
                <a:latin typeface="Arial"/>
                <a:ea typeface="Arial"/>
                <a:cs typeface="Arial"/>
                <a:sym typeface="Arial"/>
              </a:rPr>
              <a:t>Purpose-Key Elements</a:t>
            </a:r>
            <a:endParaRPr sz="3600" b="1">
              <a:latin typeface="Arial"/>
              <a:ea typeface="Arial"/>
              <a:cs typeface="Arial"/>
              <a:sym typeface="Arial"/>
            </a:endParaRPr>
          </a:p>
        </p:txBody>
      </p:sp>
      <p:sp>
        <p:nvSpPr>
          <p:cNvPr id="196" name="Google Shape;196;p16"/>
          <p:cNvSpPr txBox="1">
            <a:spLocks noGrp="1"/>
          </p:cNvSpPr>
          <p:nvPr>
            <p:ph type="body" idx="1"/>
          </p:nvPr>
        </p:nvSpPr>
        <p:spPr>
          <a:xfrm>
            <a:off x="628650" y="1187824"/>
            <a:ext cx="8166694" cy="498913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t>Use of the Tool</a:t>
            </a:r>
            <a:endParaRPr dirty="0"/>
          </a:p>
          <a:p>
            <a:pPr marL="228600" lvl="0" indent="-228600" algn="l" rtl="0">
              <a:lnSpc>
                <a:spcPct val="90000"/>
              </a:lnSpc>
              <a:spcBef>
                <a:spcPts val="1000"/>
              </a:spcBef>
              <a:spcAft>
                <a:spcPts val="0"/>
              </a:spcAft>
              <a:buClr>
                <a:schemeClr val="dk1"/>
              </a:buClr>
              <a:buSzPts val="2800"/>
              <a:buChar char="•"/>
            </a:pPr>
            <a:r>
              <a:rPr lang="en-US" dirty="0"/>
              <a:t>In conjunction with continuous improvement process</a:t>
            </a:r>
            <a:endParaRPr dirty="0"/>
          </a:p>
          <a:p>
            <a:pPr marL="228600" lvl="0" indent="-228600" algn="l" rtl="0">
              <a:lnSpc>
                <a:spcPct val="90000"/>
              </a:lnSpc>
              <a:spcBef>
                <a:spcPts val="1000"/>
              </a:spcBef>
              <a:spcAft>
                <a:spcPts val="0"/>
              </a:spcAft>
              <a:buClr>
                <a:schemeClr val="dk1"/>
              </a:buClr>
              <a:buSzPts val="2800"/>
              <a:buChar char="•"/>
            </a:pPr>
            <a:r>
              <a:rPr lang="en-US" dirty="0"/>
              <a:t>Companion tool to the Illinois Quality Framework</a:t>
            </a:r>
          </a:p>
          <a:p>
            <a:pPr marL="228600" lvl="0" indent="-228600" algn="l" rtl="0">
              <a:lnSpc>
                <a:spcPct val="90000"/>
              </a:lnSpc>
              <a:spcBef>
                <a:spcPts val="1000"/>
              </a:spcBef>
              <a:spcAft>
                <a:spcPts val="0"/>
              </a:spcAft>
              <a:buClr>
                <a:schemeClr val="dk1"/>
              </a:buClr>
              <a:buSzPts val="2800"/>
              <a:buChar char="•"/>
            </a:pPr>
            <a:r>
              <a:rPr lang="en-US" dirty="0"/>
              <a:t>Complete the screener</a:t>
            </a:r>
          </a:p>
          <a:p>
            <a:pPr marL="228600" lvl="0" indent="-228600" algn="l" rtl="0">
              <a:lnSpc>
                <a:spcPct val="90000"/>
              </a:lnSpc>
              <a:spcBef>
                <a:spcPts val="1000"/>
              </a:spcBef>
              <a:spcAft>
                <a:spcPts val="0"/>
              </a:spcAft>
              <a:buClr>
                <a:schemeClr val="dk1"/>
              </a:buClr>
              <a:buSzPts val="2800"/>
              <a:buChar char="•"/>
            </a:pPr>
            <a:r>
              <a:rPr lang="en-US" dirty="0"/>
              <a:t>Select specific domains on which to focus</a:t>
            </a:r>
            <a:endParaRPr dirty="0"/>
          </a:p>
          <a:p>
            <a:pPr marL="228600" lvl="0" indent="-228600" algn="l" rtl="0">
              <a:lnSpc>
                <a:spcPct val="90000"/>
              </a:lnSpc>
              <a:spcBef>
                <a:spcPts val="1000"/>
              </a:spcBef>
              <a:spcAft>
                <a:spcPts val="0"/>
              </a:spcAft>
              <a:buClr>
                <a:schemeClr val="dk1"/>
              </a:buClr>
              <a:buSzPts val="2800"/>
              <a:buChar char="•"/>
            </a:pPr>
            <a:r>
              <a:rPr lang="en-US" dirty="0"/>
              <a:t>Use in its entirety</a:t>
            </a:r>
            <a:endParaRPr dirty="0"/>
          </a:p>
          <a:p>
            <a:pPr marL="228600" lvl="0" indent="-228600" algn="l" rtl="0">
              <a:lnSpc>
                <a:spcPct val="90000"/>
              </a:lnSpc>
              <a:spcBef>
                <a:spcPts val="1000"/>
              </a:spcBef>
              <a:spcAft>
                <a:spcPts val="0"/>
              </a:spcAft>
              <a:buClr>
                <a:schemeClr val="dk1"/>
              </a:buClr>
              <a:buSzPts val="2800"/>
              <a:buChar char="•"/>
            </a:pPr>
            <a:r>
              <a:rPr lang="en-US" dirty="0"/>
              <a:t>Integrate with the improvement plan</a:t>
            </a:r>
            <a:endParaRPr dirty="0"/>
          </a:p>
        </p:txBody>
      </p:sp>
      <p:pic>
        <p:nvPicPr>
          <p:cNvPr id="197" name="Google Shape;197;p16" descr="Teams in the Workplace"/>
          <p:cNvPicPr preferRelativeResize="0"/>
          <p:nvPr/>
        </p:nvPicPr>
        <p:blipFill rotWithShape="1">
          <a:blip r:embed="rId5">
            <a:alphaModFix/>
          </a:blip>
          <a:srcRect/>
          <a:stretch/>
        </p:blipFill>
        <p:spPr>
          <a:xfrm>
            <a:off x="1618129" y="4760259"/>
            <a:ext cx="5974978" cy="2003612"/>
          </a:xfrm>
          <a:prstGeom prst="rect">
            <a:avLst/>
          </a:prstGeom>
          <a:noFill/>
          <a:ln>
            <a:noFill/>
          </a:ln>
        </p:spPr>
      </p:pic>
      <p:pic>
        <p:nvPicPr>
          <p:cNvPr id="6" name="Audio 5">
            <a:hlinkClick r:id="" action="ppaction://media"/>
            <a:extLst>
              <a:ext uri="{FF2B5EF4-FFF2-40B4-BE49-F238E27FC236}">
                <a16:creationId xmlns:a16="http://schemas.microsoft.com/office/drawing/2014/main" id="{7065141E-E7A5-4D6B-906B-F417EACD1D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550"/>
    </mc:Choice>
    <mc:Fallback xmlns="">
      <p:transition spd="slow" advTm="41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17" descr="Building PNG"/>
          <p:cNvPicPr preferRelativeResize="0"/>
          <p:nvPr/>
        </p:nvPicPr>
        <p:blipFill rotWithShape="1">
          <a:blip r:embed="rId5">
            <a:alphaModFix/>
          </a:blip>
          <a:srcRect/>
          <a:stretch/>
        </p:blipFill>
        <p:spPr>
          <a:xfrm>
            <a:off x="425823" y="4025153"/>
            <a:ext cx="7974105" cy="2608730"/>
          </a:xfrm>
          <a:prstGeom prst="rect">
            <a:avLst/>
          </a:prstGeom>
          <a:noFill/>
          <a:ln>
            <a:noFill/>
          </a:ln>
        </p:spPr>
      </p:pic>
      <p:sp>
        <p:nvSpPr>
          <p:cNvPr id="203" name="Google Shape;203;p17"/>
          <p:cNvSpPr txBox="1">
            <a:spLocks noGrp="1"/>
          </p:cNvSpPr>
          <p:nvPr>
            <p:ph type="title"/>
          </p:nvPr>
        </p:nvSpPr>
        <p:spPr>
          <a:xfrm>
            <a:off x="510988" y="365126"/>
            <a:ext cx="8005553" cy="7862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40"/>
              <a:buFont typeface="Arial"/>
              <a:buNone/>
            </a:pPr>
            <a:r>
              <a:rPr lang="en-US" sz="3240" b="1">
                <a:latin typeface="Arial"/>
                <a:ea typeface="Arial"/>
                <a:cs typeface="Arial"/>
                <a:sym typeface="Arial"/>
              </a:rPr>
              <a:t>Structure of Critical Components Tool</a:t>
            </a:r>
            <a:endParaRPr sz="3240" b="1">
              <a:latin typeface="Arial"/>
              <a:ea typeface="Arial"/>
              <a:cs typeface="Arial"/>
              <a:sym typeface="Arial"/>
            </a:endParaRPr>
          </a:p>
        </p:txBody>
      </p:sp>
      <p:sp>
        <p:nvSpPr>
          <p:cNvPr id="204" name="Google Shape;204;p17"/>
          <p:cNvSpPr txBox="1">
            <a:spLocks noGrp="1"/>
          </p:cNvSpPr>
          <p:nvPr>
            <p:ph type="body" idx="1"/>
          </p:nvPr>
        </p:nvSpPr>
        <p:spPr>
          <a:xfrm>
            <a:off x="609599" y="1039906"/>
            <a:ext cx="3090672" cy="52855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800"/>
              <a:buNone/>
            </a:pPr>
            <a:r>
              <a:rPr lang="en-US" sz="2800"/>
              <a:t>Domains</a:t>
            </a:r>
            <a:endParaRPr sz="2800"/>
          </a:p>
        </p:txBody>
      </p:sp>
      <p:sp>
        <p:nvSpPr>
          <p:cNvPr id="205" name="Google Shape;205;p17"/>
          <p:cNvSpPr txBox="1">
            <a:spLocks noGrp="1"/>
          </p:cNvSpPr>
          <p:nvPr>
            <p:ph type="body" idx="2"/>
          </p:nvPr>
        </p:nvSpPr>
        <p:spPr>
          <a:xfrm>
            <a:off x="609599" y="1568465"/>
            <a:ext cx="3090672" cy="4472899"/>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000"/>
              <a:buChar char="•"/>
            </a:pPr>
            <a:r>
              <a:rPr lang="en-US" sz="2000"/>
              <a:t>Leadership</a:t>
            </a:r>
            <a:endParaRPr/>
          </a:p>
          <a:p>
            <a:pPr marL="228600" lvl="0" indent="-228600" algn="l" rtl="0">
              <a:lnSpc>
                <a:spcPct val="90000"/>
              </a:lnSpc>
              <a:spcBef>
                <a:spcPts val="1000"/>
              </a:spcBef>
              <a:spcAft>
                <a:spcPts val="0"/>
              </a:spcAft>
              <a:buClr>
                <a:schemeClr val="dk1"/>
              </a:buClr>
              <a:buSzPts val="2000"/>
              <a:buChar char="•"/>
            </a:pPr>
            <a:r>
              <a:rPr lang="en-US" sz="2000"/>
              <a:t>Multi-Tiered System of Supports</a:t>
            </a:r>
            <a:endParaRPr/>
          </a:p>
          <a:p>
            <a:pPr marL="228600" lvl="0" indent="-228600" algn="l" rtl="0">
              <a:lnSpc>
                <a:spcPct val="90000"/>
              </a:lnSpc>
              <a:spcBef>
                <a:spcPts val="1000"/>
              </a:spcBef>
              <a:spcAft>
                <a:spcPts val="0"/>
              </a:spcAft>
              <a:buClr>
                <a:schemeClr val="dk1"/>
              </a:buClr>
              <a:buSzPts val="2000"/>
              <a:buChar char="•"/>
            </a:pPr>
            <a:r>
              <a:rPr lang="en-US" sz="2000"/>
              <a:t>Professional Development</a:t>
            </a:r>
            <a:endParaRPr/>
          </a:p>
          <a:p>
            <a:pPr marL="228600" lvl="0" indent="-228600" algn="l" rtl="0">
              <a:lnSpc>
                <a:spcPct val="90000"/>
              </a:lnSpc>
              <a:spcBef>
                <a:spcPts val="1000"/>
              </a:spcBef>
              <a:spcAft>
                <a:spcPts val="0"/>
              </a:spcAft>
              <a:buClr>
                <a:schemeClr val="dk1"/>
              </a:buClr>
              <a:buSzPts val="2000"/>
              <a:buChar char="•"/>
            </a:pPr>
            <a:r>
              <a:rPr lang="en-US" sz="2000"/>
              <a:t>Learning Environment</a:t>
            </a:r>
            <a:endParaRPr/>
          </a:p>
          <a:p>
            <a:pPr marL="228600" lvl="0" indent="-228600" algn="l" rtl="0">
              <a:lnSpc>
                <a:spcPct val="90000"/>
              </a:lnSpc>
              <a:spcBef>
                <a:spcPts val="1000"/>
              </a:spcBef>
              <a:spcAft>
                <a:spcPts val="0"/>
              </a:spcAft>
              <a:buClr>
                <a:schemeClr val="dk1"/>
              </a:buClr>
              <a:buSzPts val="2000"/>
              <a:buChar char="•"/>
            </a:pPr>
            <a:r>
              <a:rPr lang="en-US" sz="2000"/>
              <a:t>Assessment System</a:t>
            </a:r>
            <a:endParaRPr/>
          </a:p>
          <a:p>
            <a:pPr marL="228600" lvl="0" indent="-228600" algn="l" rtl="0">
              <a:lnSpc>
                <a:spcPct val="90000"/>
              </a:lnSpc>
              <a:spcBef>
                <a:spcPts val="1000"/>
              </a:spcBef>
              <a:spcAft>
                <a:spcPts val="0"/>
              </a:spcAft>
              <a:buClr>
                <a:schemeClr val="dk1"/>
              </a:buClr>
              <a:buSzPts val="2000"/>
              <a:buChar char="•"/>
            </a:pPr>
            <a:r>
              <a:rPr lang="en-US" sz="2000"/>
              <a:t>Instructional Practices</a:t>
            </a:r>
            <a:endParaRPr sz="2000"/>
          </a:p>
        </p:txBody>
      </p:sp>
      <p:sp>
        <p:nvSpPr>
          <p:cNvPr id="206" name="Google Shape;206;p17"/>
          <p:cNvSpPr txBox="1">
            <a:spLocks noGrp="1"/>
          </p:cNvSpPr>
          <p:nvPr>
            <p:ph type="body" idx="3"/>
          </p:nvPr>
        </p:nvSpPr>
        <p:spPr>
          <a:xfrm>
            <a:off x="4433046" y="1039906"/>
            <a:ext cx="2524265" cy="52855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800"/>
              <a:buNone/>
            </a:pPr>
            <a:r>
              <a:rPr lang="en-US" sz="2800"/>
              <a:t>Domains</a:t>
            </a:r>
            <a:endParaRPr sz="2800"/>
          </a:p>
        </p:txBody>
      </p:sp>
      <p:sp>
        <p:nvSpPr>
          <p:cNvPr id="207" name="Google Shape;207;p17"/>
          <p:cNvSpPr txBox="1">
            <a:spLocks noGrp="1"/>
          </p:cNvSpPr>
          <p:nvPr>
            <p:ph type="body" idx="4"/>
          </p:nvPr>
        </p:nvSpPr>
        <p:spPr>
          <a:xfrm>
            <a:off x="4392705" y="1568465"/>
            <a:ext cx="3209365" cy="447289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en-US" sz="2000"/>
              <a:t>Family and Community Engagement</a:t>
            </a:r>
            <a:endParaRPr/>
          </a:p>
          <a:p>
            <a:pPr marL="228600" lvl="0" indent="-228600" algn="l" rtl="0">
              <a:lnSpc>
                <a:spcPct val="90000"/>
              </a:lnSpc>
              <a:spcBef>
                <a:spcPts val="1000"/>
              </a:spcBef>
              <a:spcAft>
                <a:spcPts val="0"/>
              </a:spcAft>
              <a:buClr>
                <a:schemeClr val="dk1"/>
              </a:buClr>
              <a:buSzPts val="2000"/>
              <a:buChar char="•"/>
            </a:pPr>
            <a:r>
              <a:rPr lang="en-US" sz="2000"/>
              <a:t>Transition-Self Advocacy</a:t>
            </a:r>
            <a:endParaRPr/>
          </a:p>
          <a:p>
            <a:pPr marL="228600" lvl="0" indent="-228600" algn="l" rtl="0">
              <a:lnSpc>
                <a:spcPct val="90000"/>
              </a:lnSpc>
              <a:spcBef>
                <a:spcPts val="1000"/>
              </a:spcBef>
              <a:spcAft>
                <a:spcPts val="0"/>
              </a:spcAft>
              <a:buClr>
                <a:schemeClr val="dk1"/>
              </a:buClr>
              <a:buSzPts val="2000"/>
              <a:buChar char="•"/>
            </a:pPr>
            <a:r>
              <a:rPr lang="en-US" sz="2000"/>
              <a:t>Health and Safety</a:t>
            </a:r>
            <a:endParaRPr/>
          </a:p>
          <a:p>
            <a:pPr marL="228600" lvl="0" indent="-228600" algn="l" rtl="0">
              <a:lnSpc>
                <a:spcPct val="90000"/>
              </a:lnSpc>
              <a:spcBef>
                <a:spcPts val="1000"/>
              </a:spcBef>
              <a:spcAft>
                <a:spcPts val="0"/>
              </a:spcAft>
              <a:buClr>
                <a:schemeClr val="dk1"/>
              </a:buClr>
              <a:buSzPts val="2000"/>
              <a:buChar char="•"/>
            </a:pPr>
            <a:r>
              <a:rPr lang="en-US" sz="2000"/>
              <a:t>Educator Equity</a:t>
            </a:r>
            <a:endParaRPr/>
          </a:p>
          <a:p>
            <a:pPr marL="228600" lvl="0" indent="-228600" algn="l" rtl="0">
              <a:lnSpc>
                <a:spcPct val="90000"/>
              </a:lnSpc>
              <a:spcBef>
                <a:spcPts val="1000"/>
              </a:spcBef>
              <a:spcAft>
                <a:spcPts val="0"/>
              </a:spcAft>
              <a:buClr>
                <a:schemeClr val="dk1"/>
              </a:buClr>
              <a:buSzPts val="2000"/>
              <a:buChar char="•"/>
            </a:pPr>
            <a:r>
              <a:rPr lang="en-US" sz="2000"/>
              <a:t>Accountability</a:t>
            </a:r>
            <a:endParaRPr/>
          </a:p>
          <a:p>
            <a:pPr marL="228600" lvl="0" indent="-228600" algn="l" rtl="0">
              <a:lnSpc>
                <a:spcPct val="90000"/>
              </a:lnSpc>
              <a:spcBef>
                <a:spcPts val="1000"/>
              </a:spcBef>
              <a:spcAft>
                <a:spcPts val="0"/>
              </a:spcAft>
              <a:buClr>
                <a:schemeClr val="dk1"/>
              </a:buClr>
              <a:buSzPts val="2000"/>
              <a:buChar char="•"/>
            </a:pPr>
            <a:r>
              <a:rPr lang="en-US" sz="2000"/>
              <a:t>Resource Allocation</a:t>
            </a:r>
            <a:endParaRPr/>
          </a:p>
        </p:txBody>
      </p:sp>
      <p:sp>
        <p:nvSpPr>
          <p:cNvPr id="208" name="Google Shape;208;p17"/>
          <p:cNvSpPr txBox="1"/>
          <p:nvPr/>
        </p:nvSpPr>
        <p:spPr>
          <a:xfrm>
            <a:off x="1447800" y="5199529"/>
            <a:ext cx="5020235"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none" strike="noStrike" cap="none">
                <a:solidFill>
                  <a:schemeClr val="dk1"/>
                </a:solidFill>
                <a:latin typeface="Calibri"/>
                <a:ea typeface="Calibri"/>
                <a:cs typeface="Calibri"/>
                <a:sym typeface="Calibri"/>
              </a:rPr>
              <a:t>Indicators      Descriptors</a:t>
            </a:r>
            <a:endParaRPr/>
          </a:p>
        </p:txBody>
      </p:sp>
      <p:pic>
        <p:nvPicPr>
          <p:cNvPr id="2" name="Audio 1">
            <a:hlinkClick r:id="" action="ppaction://media"/>
            <a:extLst>
              <a:ext uri="{FF2B5EF4-FFF2-40B4-BE49-F238E27FC236}">
                <a16:creationId xmlns:a16="http://schemas.microsoft.com/office/drawing/2014/main" id="{64F1C5F7-9C54-4A5E-9067-91B674458F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751"/>
    </mc:Choice>
    <mc:Fallback xmlns="">
      <p:transition spd="slow" advTm="31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8"/>
          <p:cNvSpPr txBox="1">
            <a:spLocks noGrp="1"/>
          </p:cNvSpPr>
          <p:nvPr>
            <p:ph type="title"/>
          </p:nvPr>
        </p:nvSpPr>
        <p:spPr>
          <a:xfrm>
            <a:off x="363071" y="365126"/>
            <a:ext cx="8534400" cy="81373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b="1">
                <a:latin typeface="Arial"/>
                <a:ea typeface="Arial"/>
                <a:cs typeface="Arial"/>
                <a:sym typeface="Arial"/>
              </a:rPr>
              <a:t>Structure of Critical Components Tool</a:t>
            </a:r>
            <a:endParaRPr sz="3600" b="1"/>
          </a:p>
        </p:txBody>
      </p:sp>
      <p:sp>
        <p:nvSpPr>
          <p:cNvPr id="214" name="Google Shape;214;p18"/>
          <p:cNvSpPr txBox="1">
            <a:spLocks noGrp="1"/>
          </p:cNvSpPr>
          <p:nvPr>
            <p:ph type="body" idx="1"/>
          </p:nvPr>
        </p:nvSpPr>
        <p:spPr>
          <a:xfrm>
            <a:off x="363071" y="1019725"/>
            <a:ext cx="8152279" cy="506533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000"/>
              <a:buNone/>
            </a:pPr>
            <a:r>
              <a:rPr lang="en-US" sz="3000" dirty="0"/>
              <a:t>I.  Leadership (Domain)</a:t>
            </a:r>
            <a:endParaRPr dirty="0"/>
          </a:p>
          <a:p>
            <a:pPr marL="0" lvl="0" indent="0" algn="l" rtl="0">
              <a:lnSpc>
                <a:spcPct val="90000"/>
              </a:lnSpc>
              <a:spcBef>
                <a:spcPts val="1000"/>
              </a:spcBef>
              <a:spcAft>
                <a:spcPts val="0"/>
              </a:spcAft>
              <a:buClr>
                <a:schemeClr val="dk1"/>
              </a:buClr>
              <a:buSzPts val="2600"/>
              <a:buNone/>
            </a:pPr>
            <a:r>
              <a:rPr lang="en-US" sz="2600" dirty="0"/>
              <a:t>1. The District/Cooperative/School establishes a culture       of shared leadership, teamwork, and collaboration focusing on continuous improvement. (Indicator)</a:t>
            </a:r>
            <a:endParaRPr dirty="0"/>
          </a:p>
          <a:p>
            <a:pPr marL="457200" lvl="1" indent="0" algn="l" rtl="0">
              <a:lnSpc>
                <a:spcPct val="90000"/>
              </a:lnSpc>
              <a:spcBef>
                <a:spcPts val="500"/>
              </a:spcBef>
              <a:spcAft>
                <a:spcPts val="0"/>
              </a:spcAft>
              <a:buClr>
                <a:schemeClr val="dk1"/>
              </a:buClr>
              <a:buSzPts val="2000"/>
              <a:buNone/>
            </a:pPr>
            <a:r>
              <a:rPr lang="en-US" sz="2000" dirty="0"/>
              <a:t>a</a:t>
            </a:r>
            <a:r>
              <a:rPr lang="en-US" dirty="0"/>
              <a:t>. </a:t>
            </a:r>
            <a:r>
              <a:rPr lang="en-US" sz="2000" dirty="0"/>
              <a:t>Special education staff are represented on district and building leadership teams. (Descriptor)</a:t>
            </a:r>
            <a:endParaRPr dirty="0"/>
          </a:p>
          <a:p>
            <a:pPr marL="457200" lvl="1" indent="0" algn="l" rtl="0">
              <a:lnSpc>
                <a:spcPct val="90000"/>
              </a:lnSpc>
              <a:spcBef>
                <a:spcPts val="500"/>
              </a:spcBef>
              <a:spcAft>
                <a:spcPts val="0"/>
              </a:spcAft>
              <a:buClr>
                <a:schemeClr val="dk1"/>
              </a:buClr>
              <a:buSzPts val="2000"/>
              <a:buNone/>
            </a:pPr>
            <a:r>
              <a:rPr lang="en-US" sz="2000" dirty="0"/>
              <a:t>b. A continuous improvement plan that aligns with the District/Cooperative/School goals is developed and implemented.  (Descriptor)</a:t>
            </a:r>
            <a:endParaRPr dirty="0"/>
          </a:p>
        </p:txBody>
      </p:sp>
      <p:pic>
        <p:nvPicPr>
          <p:cNvPr id="215" name="Google Shape;215;p18" descr="Screen Clipping"/>
          <p:cNvPicPr preferRelativeResize="0"/>
          <p:nvPr/>
        </p:nvPicPr>
        <p:blipFill rotWithShape="1">
          <a:blip r:embed="rId5">
            <a:alphaModFix/>
          </a:blip>
          <a:srcRect/>
          <a:stretch/>
        </p:blipFill>
        <p:spPr>
          <a:xfrm>
            <a:off x="2606100" y="4107907"/>
            <a:ext cx="4617888" cy="2416957"/>
          </a:xfrm>
          <a:prstGeom prst="rect">
            <a:avLst/>
          </a:prstGeom>
          <a:noFill/>
          <a:ln>
            <a:noFill/>
          </a:ln>
        </p:spPr>
      </p:pic>
      <p:pic>
        <p:nvPicPr>
          <p:cNvPr id="3" name="Audio 2">
            <a:hlinkClick r:id="" action="ppaction://media"/>
            <a:extLst>
              <a:ext uri="{FF2B5EF4-FFF2-40B4-BE49-F238E27FC236}">
                <a16:creationId xmlns:a16="http://schemas.microsoft.com/office/drawing/2014/main" id="{C1789C3B-D13F-45B1-8A08-E76AD5F23A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970"/>
    </mc:Choice>
    <mc:Fallback xmlns="">
      <p:transition spd="slow" advTm="40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9"/>
          <p:cNvSpPr txBox="1">
            <a:spLocks noGrp="1"/>
          </p:cNvSpPr>
          <p:nvPr>
            <p:ph type="title"/>
          </p:nvPr>
        </p:nvSpPr>
        <p:spPr>
          <a:xfrm>
            <a:off x="264459" y="170329"/>
            <a:ext cx="7011270" cy="15912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b="1" dirty="0">
                <a:latin typeface="Arial"/>
                <a:ea typeface="Arial"/>
                <a:cs typeface="Arial"/>
                <a:sym typeface="Arial"/>
              </a:rPr>
              <a:t>Instructions for Administration</a:t>
            </a:r>
            <a:endParaRPr sz="3600" b="1" dirty="0">
              <a:latin typeface="Arial"/>
              <a:ea typeface="Arial"/>
              <a:cs typeface="Arial"/>
              <a:sym typeface="Arial"/>
            </a:endParaRPr>
          </a:p>
        </p:txBody>
      </p:sp>
      <p:sp>
        <p:nvSpPr>
          <p:cNvPr id="221" name="Google Shape;221;p19"/>
          <p:cNvSpPr txBox="1">
            <a:spLocks noGrp="1"/>
          </p:cNvSpPr>
          <p:nvPr>
            <p:ph type="body" idx="1"/>
          </p:nvPr>
        </p:nvSpPr>
        <p:spPr>
          <a:xfrm>
            <a:off x="609599" y="1828800"/>
            <a:ext cx="5683625" cy="381896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Completed by a team</a:t>
            </a:r>
            <a:endParaRPr/>
          </a:p>
          <a:p>
            <a:pPr marL="228600" lvl="0" indent="-228600" algn="l" rtl="0">
              <a:lnSpc>
                <a:spcPct val="90000"/>
              </a:lnSpc>
              <a:spcBef>
                <a:spcPts val="1000"/>
              </a:spcBef>
              <a:spcAft>
                <a:spcPts val="0"/>
              </a:spcAft>
              <a:buClr>
                <a:schemeClr val="dk1"/>
              </a:buClr>
              <a:buSzPts val="2400"/>
              <a:buChar char="•"/>
            </a:pPr>
            <a:r>
              <a:rPr lang="en-US" sz="2400"/>
              <a:t>Individual independent review </a:t>
            </a:r>
            <a:endParaRPr/>
          </a:p>
          <a:p>
            <a:pPr marL="228600" lvl="0" indent="-228600" algn="l" rtl="0">
              <a:lnSpc>
                <a:spcPct val="90000"/>
              </a:lnSpc>
              <a:spcBef>
                <a:spcPts val="1000"/>
              </a:spcBef>
              <a:spcAft>
                <a:spcPts val="0"/>
              </a:spcAft>
              <a:buClr>
                <a:schemeClr val="dk1"/>
              </a:buClr>
              <a:buSzPts val="2400"/>
              <a:buChar char="•"/>
            </a:pPr>
            <a:r>
              <a:rPr lang="en-US" sz="2400"/>
              <a:t>Team review, discussion, and consensus</a:t>
            </a:r>
            <a:endParaRPr/>
          </a:p>
          <a:p>
            <a:pPr marL="228600" lvl="0" indent="-228600" algn="l" rtl="0">
              <a:lnSpc>
                <a:spcPct val="90000"/>
              </a:lnSpc>
              <a:spcBef>
                <a:spcPts val="1000"/>
              </a:spcBef>
              <a:spcAft>
                <a:spcPts val="0"/>
              </a:spcAft>
              <a:buClr>
                <a:schemeClr val="dk1"/>
              </a:buClr>
              <a:buSzPts val="2400"/>
              <a:buChar char="•"/>
            </a:pPr>
            <a:r>
              <a:rPr lang="en-US" sz="2400"/>
              <a:t>Documentation of discussion</a:t>
            </a:r>
            <a:endParaRPr/>
          </a:p>
          <a:p>
            <a:pPr marL="228600" lvl="0" indent="-228600" algn="l" rtl="0">
              <a:lnSpc>
                <a:spcPct val="90000"/>
              </a:lnSpc>
              <a:spcBef>
                <a:spcPts val="1000"/>
              </a:spcBef>
              <a:spcAft>
                <a:spcPts val="0"/>
              </a:spcAft>
              <a:buClr>
                <a:schemeClr val="dk1"/>
              </a:buClr>
              <a:buSzPts val="2400"/>
              <a:buChar char="•"/>
            </a:pPr>
            <a:r>
              <a:rPr lang="en-US" sz="2400"/>
              <a:t>Record evidence supporting ratings of “Implementing” and “Exemplary”</a:t>
            </a:r>
            <a:endParaRPr/>
          </a:p>
          <a:p>
            <a:pPr marL="228600" lvl="0" indent="-228600" algn="l" rtl="0">
              <a:lnSpc>
                <a:spcPct val="90000"/>
              </a:lnSpc>
              <a:spcBef>
                <a:spcPts val="1000"/>
              </a:spcBef>
              <a:spcAft>
                <a:spcPts val="0"/>
              </a:spcAft>
              <a:buClr>
                <a:schemeClr val="dk1"/>
              </a:buClr>
              <a:buSzPts val="2400"/>
              <a:buChar char="•"/>
            </a:pPr>
            <a:r>
              <a:rPr lang="en-US" sz="2400"/>
              <a:t>Requires about 1-3 hours to complete</a:t>
            </a:r>
            <a:endParaRPr sz="2400"/>
          </a:p>
        </p:txBody>
      </p:sp>
      <p:pic>
        <p:nvPicPr>
          <p:cNvPr id="222" name="Google Shape;222;p19" descr="Free photo: Signposts, &lt;strong&gt;Directions&lt;/strong&gt;, Pizol - Free Image on ..."/>
          <p:cNvPicPr preferRelativeResize="0"/>
          <p:nvPr/>
        </p:nvPicPr>
        <p:blipFill rotWithShape="1">
          <a:blip r:embed="rId5">
            <a:alphaModFix/>
          </a:blip>
          <a:srcRect/>
          <a:stretch/>
        </p:blipFill>
        <p:spPr>
          <a:xfrm>
            <a:off x="6485965" y="1246094"/>
            <a:ext cx="2366682" cy="5118847"/>
          </a:xfrm>
          <a:prstGeom prst="rect">
            <a:avLst/>
          </a:prstGeom>
          <a:noFill/>
          <a:ln>
            <a:noFill/>
          </a:ln>
        </p:spPr>
      </p:pic>
      <p:pic>
        <p:nvPicPr>
          <p:cNvPr id="3" name="Audio 2">
            <a:hlinkClick r:id="" action="ppaction://media"/>
            <a:extLst>
              <a:ext uri="{FF2B5EF4-FFF2-40B4-BE49-F238E27FC236}">
                <a16:creationId xmlns:a16="http://schemas.microsoft.com/office/drawing/2014/main" id="{751F19C1-4A9A-4406-BC88-293514F479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9213"/>
    </mc:Choice>
    <mc:Fallback xmlns="">
      <p:transition spd="slow" advTm="79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0"/>
          <p:cNvSpPr txBox="1">
            <a:spLocks noGrp="1"/>
          </p:cNvSpPr>
          <p:nvPr>
            <p:ph type="title"/>
          </p:nvPr>
        </p:nvSpPr>
        <p:spPr>
          <a:xfrm>
            <a:off x="628650" y="340659"/>
            <a:ext cx="6619315" cy="87405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b="1">
                <a:latin typeface="Arial"/>
                <a:ea typeface="Arial"/>
                <a:cs typeface="Arial"/>
                <a:sym typeface="Arial"/>
              </a:rPr>
              <a:t>Rubric for Evaluation</a:t>
            </a:r>
            <a:endParaRPr sz="3600" b="1">
              <a:latin typeface="Arial"/>
              <a:ea typeface="Arial"/>
              <a:cs typeface="Arial"/>
              <a:sym typeface="Arial"/>
            </a:endParaRPr>
          </a:p>
        </p:txBody>
      </p:sp>
      <p:graphicFrame>
        <p:nvGraphicFramePr>
          <p:cNvPr id="228" name="Google Shape;228;p20"/>
          <p:cNvGraphicFramePr/>
          <p:nvPr>
            <p:extLst>
              <p:ext uri="{D42A27DB-BD31-4B8C-83A1-F6EECF244321}">
                <p14:modId xmlns:p14="http://schemas.microsoft.com/office/powerpoint/2010/main" val="2699867302"/>
              </p:ext>
            </p:extLst>
          </p:nvPr>
        </p:nvGraphicFramePr>
        <p:xfrm>
          <a:off x="398929" y="1183573"/>
          <a:ext cx="8059275" cy="5387750"/>
        </p:xfrm>
        <a:graphic>
          <a:graphicData uri="http://schemas.openxmlformats.org/drawingml/2006/table">
            <a:tbl>
              <a:tblPr firstRow="1" bandRow="1">
                <a:noFill/>
                <a:tableStyleId>{05E977B4-E9A5-4CD3-9CB4-B0A80A7DD114}</a:tableStyleId>
              </a:tblPr>
              <a:tblGrid>
                <a:gridCol w="2947586">
                  <a:extLst>
                    <a:ext uri="{9D8B030D-6E8A-4147-A177-3AD203B41FA5}">
                      <a16:colId xmlns:a16="http://schemas.microsoft.com/office/drawing/2014/main" val="20000"/>
                    </a:ext>
                  </a:extLst>
                </a:gridCol>
                <a:gridCol w="5111689">
                  <a:extLst>
                    <a:ext uri="{9D8B030D-6E8A-4147-A177-3AD203B41FA5}">
                      <a16:colId xmlns:a16="http://schemas.microsoft.com/office/drawing/2014/main" val="20001"/>
                    </a:ext>
                  </a:extLst>
                </a:gridCol>
              </a:tblGrid>
              <a:tr h="472600">
                <a:tc>
                  <a:txBody>
                    <a:bodyPr/>
                    <a:lstStyle/>
                    <a:p>
                      <a:pPr marL="0" marR="0" lvl="0" indent="0" algn="l" rtl="0">
                        <a:spcBef>
                          <a:spcPts val="0"/>
                        </a:spcBef>
                        <a:spcAft>
                          <a:spcPts val="0"/>
                        </a:spcAft>
                        <a:buNone/>
                      </a:pPr>
                      <a:r>
                        <a:rPr lang="en-US" sz="2400"/>
                        <a:t>Score</a:t>
                      </a:r>
                      <a:endParaRPr sz="2400"/>
                    </a:p>
                  </a:txBody>
                  <a:tcPr marL="91450" marR="91450" marT="45725" marB="45725"/>
                </a:tc>
                <a:tc>
                  <a:txBody>
                    <a:bodyPr/>
                    <a:lstStyle/>
                    <a:p>
                      <a:pPr marL="0" marR="0" lvl="0" indent="0" algn="l" rtl="0">
                        <a:spcBef>
                          <a:spcPts val="0"/>
                        </a:spcBef>
                        <a:spcAft>
                          <a:spcPts val="0"/>
                        </a:spcAft>
                        <a:buNone/>
                      </a:pPr>
                      <a:r>
                        <a:rPr lang="en-US" sz="2400"/>
                        <a:t>Description</a:t>
                      </a:r>
                      <a:endParaRPr sz="2400"/>
                    </a:p>
                  </a:txBody>
                  <a:tcPr marL="91450" marR="91450" marT="45725" marB="45725"/>
                </a:tc>
                <a:extLst>
                  <a:ext uri="{0D108BD9-81ED-4DB2-BD59-A6C34878D82A}">
                    <a16:rowId xmlns:a16="http://schemas.microsoft.com/office/drawing/2014/main" val="10000"/>
                  </a:ext>
                </a:extLst>
              </a:tr>
              <a:tr h="850700">
                <a:tc>
                  <a:txBody>
                    <a:bodyPr/>
                    <a:lstStyle/>
                    <a:p>
                      <a:pPr marL="0" marR="0" lvl="0" indent="0" algn="l" rtl="0">
                        <a:spcBef>
                          <a:spcPts val="0"/>
                        </a:spcBef>
                        <a:spcAft>
                          <a:spcPts val="0"/>
                        </a:spcAft>
                        <a:buNone/>
                      </a:pPr>
                      <a:r>
                        <a:rPr lang="en-US" sz="2400"/>
                        <a:t>Not Implementing (0)</a:t>
                      </a:r>
                      <a:endParaRPr sz="2400"/>
                    </a:p>
                  </a:txBody>
                  <a:tcPr marL="91450" marR="91450" marT="45725" marB="45725"/>
                </a:tc>
                <a:tc>
                  <a:txBody>
                    <a:bodyPr/>
                    <a:lstStyle/>
                    <a:p>
                      <a:pPr marL="0" marR="0" lvl="0" indent="0" algn="l" rtl="0">
                        <a:spcBef>
                          <a:spcPts val="0"/>
                        </a:spcBef>
                        <a:spcAft>
                          <a:spcPts val="0"/>
                        </a:spcAft>
                        <a:buNone/>
                      </a:pPr>
                      <a:r>
                        <a:rPr lang="en-US" sz="2400"/>
                        <a:t>No evidence of implementation</a:t>
                      </a:r>
                      <a:endParaRPr sz="2400"/>
                    </a:p>
                  </a:txBody>
                  <a:tcPr marL="91450" marR="91450" marT="45725" marB="45725"/>
                </a:tc>
                <a:extLst>
                  <a:ext uri="{0D108BD9-81ED-4DB2-BD59-A6C34878D82A}">
                    <a16:rowId xmlns:a16="http://schemas.microsoft.com/office/drawing/2014/main" val="10001"/>
                  </a:ext>
                </a:extLst>
              </a:tr>
              <a:tr h="850700">
                <a:tc>
                  <a:txBody>
                    <a:bodyPr/>
                    <a:lstStyle/>
                    <a:p>
                      <a:pPr marL="0" marR="0" lvl="0" indent="0" algn="l" rtl="0">
                        <a:spcBef>
                          <a:spcPts val="0"/>
                        </a:spcBef>
                        <a:spcAft>
                          <a:spcPts val="0"/>
                        </a:spcAft>
                        <a:buNone/>
                      </a:pPr>
                      <a:r>
                        <a:rPr lang="en-US" sz="2400"/>
                        <a:t>Emerging (1)</a:t>
                      </a:r>
                      <a:endParaRPr sz="2400"/>
                    </a:p>
                  </a:txBody>
                  <a:tcPr marL="91450" marR="91450" marT="45725" marB="45725"/>
                </a:tc>
                <a:tc>
                  <a:txBody>
                    <a:bodyPr/>
                    <a:lstStyle/>
                    <a:p>
                      <a:pPr marL="0" marR="0" lvl="0" indent="0" algn="l" rtl="0">
                        <a:spcBef>
                          <a:spcPts val="0"/>
                        </a:spcBef>
                        <a:spcAft>
                          <a:spcPts val="0"/>
                        </a:spcAft>
                        <a:buNone/>
                      </a:pPr>
                      <a:r>
                        <a:rPr lang="en-US" sz="2400"/>
                        <a:t>Inconsistent evidence of implementation</a:t>
                      </a:r>
                      <a:endParaRPr sz="2400"/>
                    </a:p>
                  </a:txBody>
                  <a:tcPr marL="91450" marR="91450" marT="45725" marB="45725"/>
                </a:tc>
                <a:extLst>
                  <a:ext uri="{0D108BD9-81ED-4DB2-BD59-A6C34878D82A}">
                    <a16:rowId xmlns:a16="http://schemas.microsoft.com/office/drawing/2014/main" val="10002"/>
                  </a:ext>
                </a:extLst>
              </a:tr>
              <a:tr h="1606875">
                <a:tc>
                  <a:txBody>
                    <a:bodyPr/>
                    <a:lstStyle/>
                    <a:p>
                      <a:pPr marL="0" marR="0" lvl="0" indent="0" algn="l" rtl="0">
                        <a:spcBef>
                          <a:spcPts val="0"/>
                        </a:spcBef>
                        <a:spcAft>
                          <a:spcPts val="0"/>
                        </a:spcAft>
                        <a:buNone/>
                      </a:pPr>
                      <a:r>
                        <a:rPr lang="en-US" sz="2400"/>
                        <a:t>Implementing (2)</a:t>
                      </a:r>
                      <a:endParaRPr sz="2400"/>
                    </a:p>
                  </a:txBody>
                  <a:tcPr marL="91450" marR="91450" marT="45725" marB="45725"/>
                </a:tc>
                <a:tc>
                  <a:txBody>
                    <a:bodyPr/>
                    <a:lstStyle/>
                    <a:p>
                      <a:pPr marL="0" marR="0" lvl="0" indent="0" algn="l" rtl="0">
                        <a:spcBef>
                          <a:spcPts val="0"/>
                        </a:spcBef>
                        <a:spcAft>
                          <a:spcPts val="0"/>
                        </a:spcAft>
                        <a:buNone/>
                      </a:pPr>
                      <a:r>
                        <a:rPr lang="en-US" sz="2400"/>
                        <a:t>Implementation is occurring but requires ongoing support, professional learning, and/or further development</a:t>
                      </a:r>
                      <a:endParaRPr sz="2400"/>
                    </a:p>
                  </a:txBody>
                  <a:tcPr marL="91450" marR="91450" marT="45725" marB="45725"/>
                </a:tc>
                <a:extLst>
                  <a:ext uri="{0D108BD9-81ED-4DB2-BD59-A6C34878D82A}">
                    <a16:rowId xmlns:a16="http://schemas.microsoft.com/office/drawing/2014/main" val="10003"/>
                  </a:ext>
                </a:extLst>
              </a:tr>
              <a:tr h="1606875">
                <a:tc>
                  <a:txBody>
                    <a:bodyPr/>
                    <a:lstStyle/>
                    <a:p>
                      <a:pPr marL="0" marR="0" lvl="0" indent="0" algn="l" rtl="0">
                        <a:spcBef>
                          <a:spcPts val="0"/>
                        </a:spcBef>
                        <a:spcAft>
                          <a:spcPts val="0"/>
                        </a:spcAft>
                        <a:buNone/>
                      </a:pPr>
                      <a:r>
                        <a:rPr lang="en-US" sz="2400"/>
                        <a:t>Exemplary (3)</a:t>
                      </a:r>
                      <a:endParaRPr sz="2400"/>
                    </a:p>
                  </a:txBody>
                  <a:tcPr marL="91450" marR="91450" marT="45725" marB="45725"/>
                </a:tc>
                <a:tc>
                  <a:txBody>
                    <a:bodyPr/>
                    <a:lstStyle/>
                    <a:p>
                      <a:pPr marL="0" marR="0" lvl="0" indent="0" algn="l" rtl="0">
                        <a:spcBef>
                          <a:spcPts val="0"/>
                        </a:spcBef>
                        <a:spcAft>
                          <a:spcPts val="0"/>
                        </a:spcAft>
                        <a:buNone/>
                      </a:pPr>
                      <a:r>
                        <a:rPr lang="en-US" sz="2400" dirty="0"/>
                        <a:t>Implementation is occurring consistently in all settings without support and is a part of the district/school culture</a:t>
                      </a:r>
                      <a:endParaRPr sz="2400" dirty="0"/>
                    </a:p>
                  </a:txBody>
                  <a:tcPr marL="91450" marR="91450" marT="45725" marB="45725"/>
                </a:tc>
                <a:extLst>
                  <a:ext uri="{0D108BD9-81ED-4DB2-BD59-A6C34878D82A}">
                    <a16:rowId xmlns:a16="http://schemas.microsoft.com/office/drawing/2014/main" val="10004"/>
                  </a:ext>
                </a:extLst>
              </a:tr>
            </a:tbl>
          </a:graphicData>
        </a:graphic>
      </p:graphicFrame>
      <p:pic>
        <p:nvPicPr>
          <p:cNvPr id="7" name="Audio 6">
            <a:hlinkClick r:id="" action="ppaction://media"/>
            <a:extLst>
              <a:ext uri="{FF2B5EF4-FFF2-40B4-BE49-F238E27FC236}">
                <a16:creationId xmlns:a16="http://schemas.microsoft.com/office/drawing/2014/main" id="{C71723FB-FDD5-46AF-990E-349FE5518E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155"/>
    </mc:Choice>
    <mc:Fallback xmlns="">
      <p:transition spd="slow" advTm="56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3"/>
          <p:cNvSpPr txBox="1"/>
          <p:nvPr/>
        </p:nvSpPr>
        <p:spPr>
          <a:xfrm>
            <a:off x="197558" y="1495778"/>
            <a:ext cx="6493500" cy="4762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3600"/>
              <a:buFont typeface="Calibri"/>
              <a:buNone/>
            </a:pPr>
            <a:r>
              <a:rPr lang="en-US" sz="3600" b="1" i="0" u="none" strike="noStrike" cap="none">
                <a:solidFill>
                  <a:srgbClr val="000000"/>
                </a:solidFill>
                <a:latin typeface="Calibri"/>
                <a:ea typeface="Calibri"/>
                <a:cs typeface="Calibri"/>
                <a:sym typeface="Calibri"/>
              </a:rPr>
              <a:t>Learners will be able to:</a:t>
            </a:r>
            <a:endParaRPr sz="1800" b="0" i="0" u="none" strike="noStrike" cap="none">
              <a:solidFill>
                <a:schemeClr val="dk1"/>
              </a:solidFill>
              <a:latin typeface="Calibri"/>
              <a:ea typeface="Calibri"/>
              <a:cs typeface="Calibri"/>
              <a:sym typeface="Calibri"/>
            </a:endParaRPr>
          </a:p>
          <a:p>
            <a:pPr marL="0" marR="0" lvl="0" indent="0" algn="l" rtl="0">
              <a:spcBef>
                <a:spcPts val="640"/>
              </a:spcBef>
              <a:spcAft>
                <a:spcPts val="0"/>
              </a:spcAft>
              <a:buClr>
                <a:schemeClr val="dk1"/>
              </a:buClr>
              <a:buSzPts val="3200"/>
              <a:buFont typeface="Calibri"/>
              <a:buNone/>
            </a:pPr>
            <a:endParaRPr sz="3200" b="1" i="0" u="none" strike="noStrike" cap="none">
              <a:solidFill>
                <a:srgbClr val="000000"/>
              </a:solidFill>
              <a:latin typeface="Calibri"/>
              <a:ea typeface="Calibri"/>
              <a:cs typeface="Calibri"/>
              <a:sym typeface="Calibri"/>
            </a:endParaRPr>
          </a:p>
          <a:p>
            <a:pPr marL="0" marR="0" lvl="0" indent="0" algn="l" rtl="0">
              <a:spcBef>
                <a:spcPts val="360"/>
              </a:spcBef>
              <a:spcAft>
                <a:spcPts val="0"/>
              </a:spcAft>
              <a:buClr>
                <a:schemeClr val="dk1"/>
              </a:buClr>
              <a:buSzPts val="1800"/>
              <a:buFont typeface="Calibri"/>
              <a:buNone/>
            </a:pPr>
            <a:endParaRPr sz="1800" b="1" i="0" u="none" strike="noStrike" cap="none">
              <a:solidFill>
                <a:srgbClr val="000000"/>
              </a:solidFill>
              <a:latin typeface="Calibri"/>
              <a:ea typeface="Calibri"/>
              <a:cs typeface="Calibri"/>
              <a:sym typeface="Calibri"/>
            </a:endParaRPr>
          </a:p>
        </p:txBody>
      </p:sp>
      <p:sp>
        <p:nvSpPr>
          <p:cNvPr id="101" name="Google Shape;101;p3"/>
          <p:cNvSpPr txBox="1"/>
          <p:nvPr/>
        </p:nvSpPr>
        <p:spPr>
          <a:xfrm>
            <a:off x="197556" y="479285"/>
            <a:ext cx="7642500" cy="7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92521"/>
              </a:buClr>
              <a:buSzPts val="4000"/>
              <a:buFont typeface="Arial"/>
              <a:buNone/>
            </a:pPr>
            <a:r>
              <a:rPr lang="en-US" sz="4000" b="1" i="0" u="none" strike="noStrike" cap="none">
                <a:solidFill>
                  <a:srgbClr val="292521"/>
                </a:solidFill>
                <a:latin typeface="Arial"/>
                <a:ea typeface="Arial"/>
                <a:cs typeface="Arial"/>
                <a:sym typeface="Arial"/>
              </a:rPr>
              <a:t>Today’s Objectives-</a:t>
            </a:r>
            <a:endParaRPr sz="1800" b="0" i="0" u="none" strike="noStrike" cap="none">
              <a:solidFill>
                <a:schemeClr val="dk1"/>
              </a:solidFill>
              <a:latin typeface="Calibri"/>
              <a:ea typeface="Calibri"/>
              <a:cs typeface="Calibri"/>
              <a:sym typeface="Calibri"/>
            </a:endParaRPr>
          </a:p>
        </p:txBody>
      </p:sp>
      <p:pic>
        <p:nvPicPr>
          <p:cNvPr id="102" name="Google Shape;102;p3"/>
          <p:cNvPicPr preferRelativeResize="0"/>
          <p:nvPr/>
        </p:nvPicPr>
        <p:blipFill rotWithShape="1">
          <a:blip r:embed="rId5">
            <a:alphaModFix/>
          </a:blip>
          <a:srcRect/>
          <a:stretch/>
        </p:blipFill>
        <p:spPr>
          <a:xfrm>
            <a:off x="-143507" y="-76200"/>
            <a:ext cx="9354815" cy="6934194"/>
          </a:xfrm>
          <a:prstGeom prst="rect">
            <a:avLst/>
          </a:prstGeom>
          <a:noFill/>
          <a:ln>
            <a:noFill/>
          </a:ln>
        </p:spPr>
      </p:pic>
      <p:sp>
        <p:nvSpPr>
          <p:cNvPr id="103" name="Google Shape;103;p3"/>
          <p:cNvSpPr txBox="1">
            <a:spLocks noGrp="1"/>
          </p:cNvSpPr>
          <p:nvPr>
            <p:ph type="title"/>
          </p:nvPr>
        </p:nvSpPr>
        <p:spPr>
          <a:xfrm>
            <a:off x="197562" y="246528"/>
            <a:ext cx="7886700" cy="1201272"/>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lt1"/>
              </a:buClr>
              <a:buSzPts val="3600"/>
              <a:buFont typeface="Arial"/>
              <a:buNone/>
            </a:pPr>
            <a:r>
              <a:rPr lang="en-US" sz="3600" b="1">
                <a:solidFill>
                  <a:schemeClr val="lt1"/>
                </a:solidFill>
                <a:latin typeface="Arial"/>
                <a:ea typeface="Arial"/>
                <a:cs typeface="Arial"/>
                <a:sym typeface="Arial"/>
              </a:rPr>
              <a:t>Objectives</a:t>
            </a:r>
            <a:endParaRPr sz="3600" b="1">
              <a:latin typeface="Arial"/>
              <a:ea typeface="Arial"/>
              <a:cs typeface="Arial"/>
              <a:sym typeface="Arial"/>
            </a:endParaRPr>
          </a:p>
        </p:txBody>
      </p:sp>
      <p:sp>
        <p:nvSpPr>
          <p:cNvPr id="104" name="Google Shape;104;p3"/>
          <p:cNvSpPr txBox="1">
            <a:spLocks noGrp="1"/>
          </p:cNvSpPr>
          <p:nvPr>
            <p:ph type="body" idx="1"/>
          </p:nvPr>
        </p:nvSpPr>
        <p:spPr>
          <a:xfrm>
            <a:off x="308414" y="1495777"/>
            <a:ext cx="8309100" cy="3658929"/>
          </a:xfrm>
          <a:prstGeom prst="rect">
            <a:avLst/>
          </a:prstGeom>
          <a:noFill/>
          <a:ln>
            <a:noFill/>
          </a:ln>
        </p:spPr>
        <p:txBody>
          <a:bodyPr spcFirstLastPara="1" wrap="square" lIns="91425" tIns="91425" rIns="91425" bIns="91425" anchor="t" anchorCtr="0">
            <a:noAutofit/>
          </a:bodyPr>
          <a:lstStyle/>
          <a:p>
            <a:pPr marL="457200" lvl="0" indent="-406400" algn="l" rtl="0">
              <a:lnSpc>
                <a:spcPct val="90000"/>
              </a:lnSpc>
              <a:spcBef>
                <a:spcPts val="600"/>
              </a:spcBef>
              <a:spcAft>
                <a:spcPts val="0"/>
              </a:spcAft>
              <a:buClr>
                <a:schemeClr val="lt1"/>
              </a:buClr>
              <a:buSzPts val="2800"/>
              <a:buAutoNum type="arabicPeriod"/>
            </a:pPr>
            <a:r>
              <a:rPr lang="en-US" sz="2400" dirty="0">
                <a:solidFill>
                  <a:schemeClr val="lt1"/>
                </a:solidFill>
              </a:rPr>
              <a:t>Increase knowledge about the </a:t>
            </a:r>
            <a:r>
              <a:rPr lang="en-US" sz="2400" i="1" dirty="0">
                <a:solidFill>
                  <a:schemeClr val="lt1"/>
                </a:solidFill>
              </a:rPr>
              <a:t>Critical Components Tool for Special Education Programs (Tool). </a:t>
            </a:r>
            <a:endParaRPr sz="2400" i="1" dirty="0">
              <a:solidFill>
                <a:schemeClr val="lt1"/>
              </a:solidFill>
            </a:endParaRPr>
          </a:p>
          <a:p>
            <a:pPr marL="457200" lvl="0" indent="-406400" algn="l" rtl="0">
              <a:lnSpc>
                <a:spcPct val="90000"/>
              </a:lnSpc>
              <a:spcBef>
                <a:spcPts val="1200"/>
              </a:spcBef>
              <a:spcAft>
                <a:spcPts val="0"/>
              </a:spcAft>
              <a:buClr>
                <a:schemeClr val="lt1"/>
              </a:buClr>
              <a:buSzPts val="2800"/>
              <a:buAutoNum type="arabicPeriod"/>
            </a:pPr>
            <a:r>
              <a:rPr lang="en-US" sz="2400" dirty="0">
                <a:solidFill>
                  <a:schemeClr val="lt1"/>
                </a:solidFill>
              </a:rPr>
              <a:t>Describe the purpose of the </a:t>
            </a:r>
            <a:r>
              <a:rPr lang="en-US" sz="2400" i="1" dirty="0">
                <a:solidFill>
                  <a:schemeClr val="lt1"/>
                </a:solidFill>
              </a:rPr>
              <a:t>Tool</a:t>
            </a:r>
            <a:r>
              <a:rPr lang="en-US" sz="2400" dirty="0">
                <a:solidFill>
                  <a:schemeClr val="lt1"/>
                </a:solidFill>
              </a:rPr>
              <a:t> and the history of its development.</a:t>
            </a:r>
            <a:endParaRPr sz="2400" dirty="0">
              <a:solidFill>
                <a:schemeClr val="lt1"/>
              </a:solidFill>
            </a:endParaRPr>
          </a:p>
          <a:p>
            <a:pPr marL="457200" lvl="0" indent="-406400" algn="l" rtl="0">
              <a:lnSpc>
                <a:spcPct val="90000"/>
              </a:lnSpc>
              <a:spcBef>
                <a:spcPts val="1200"/>
              </a:spcBef>
              <a:spcAft>
                <a:spcPts val="0"/>
              </a:spcAft>
              <a:buClr>
                <a:schemeClr val="lt1"/>
              </a:buClr>
              <a:buSzPts val="2800"/>
              <a:buAutoNum type="arabicPeriod"/>
            </a:pPr>
            <a:r>
              <a:rPr lang="en-US" sz="2400" dirty="0">
                <a:solidFill>
                  <a:schemeClr val="lt1"/>
                </a:solidFill>
              </a:rPr>
              <a:t>Develop the skills to support districts/schools/cooperatives in the administration of the </a:t>
            </a:r>
            <a:r>
              <a:rPr lang="en-US" sz="2400" i="1" dirty="0">
                <a:solidFill>
                  <a:schemeClr val="lt1"/>
                </a:solidFill>
              </a:rPr>
              <a:t>Tool </a:t>
            </a:r>
            <a:r>
              <a:rPr lang="en-US" sz="2400" dirty="0">
                <a:solidFill>
                  <a:schemeClr val="lt1"/>
                </a:solidFill>
              </a:rPr>
              <a:t>and additional resources. </a:t>
            </a:r>
            <a:endParaRPr sz="2400" i="1" dirty="0">
              <a:solidFill>
                <a:schemeClr val="lt1"/>
              </a:solidFill>
            </a:endParaRPr>
          </a:p>
          <a:p>
            <a:pPr marL="457200" lvl="0" indent="-406400" algn="l" rtl="0">
              <a:lnSpc>
                <a:spcPct val="90000"/>
              </a:lnSpc>
              <a:spcBef>
                <a:spcPts val="1200"/>
              </a:spcBef>
              <a:spcAft>
                <a:spcPts val="0"/>
              </a:spcAft>
              <a:buClr>
                <a:schemeClr val="lt1"/>
              </a:buClr>
              <a:buSzPts val="2800"/>
              <a:buAutoNum type="arabicPeriod"/>
            </a:pPr>
            <a:r>
              <a:rPr lang="en-US" sz="2400" dirty="0">
                <a:solidFill>
                  <a:schemeClr val="lt1"/>
                </a:solidFill>
              </a:rPr>
              <a:t>Locate online resources to support the administration of the </a:t>
            </a:r>
            <a:r>
              <a:rPr lang="en-US" sz="2400" i="1" dirty="0">
                <a:solidFill>
                  <a:schemeClr val="lt1"/>
                </a:solidFill>
              </a:rPr>
              <a:t>Tool.</a:t>
            </a:r>
            <a:endParaRPr dirty="0"/>
          </a:p>
          <a:p>
            <a:pPr marL="457200" lvl="0" indent="0" algn="l" rtl="0">
              <a:lnSpc>
                <a:spcPct val="90000"/>
              </a:lnSpc>
              <a:spcBef>
                <a:spcPts val="1200"/>
              </a:spcBef>
              <a:spcAft>
                <a:spcPts val="600"/>
              </a:spcAft>
              <a:buClr>
                <a:schemeClr val="dk1"/>
              </a:buClr>
              <a:buSzPts val="2800"/>
              <a:buNone/>
            </a:pPr>
            <a:endParaRPr dirty="0">
              <a:solidFill>
                <a:schemeClr val="lt1"/>
              </a:solidFill>
            </a:endParaRPr>
          </a:p>
        </p:txBody>
      </p:sp>
      <p:pic>
        <p:nvPicPr>
          <p:cNvPr id="6" name="Audio 5">
            <a:hlinkClick r:id="" action="ppaction://media"/>
            <a:extLst>
              <a:ext uri="{FF2B5EF4-FFF2-40B4-BE49-F238E27FC236}">
                <a16:creationId xmlns:a16="http://schemas.microsoft.com/office/drawing/2014/main" id="{0590F844-0B26-463D-8940-7080940102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25708">
        <p:fade/>
      </p:transition>
    </mc:Choice>
    <mc:Fallback xmlns="">
      <p:transition spd="med" advTm="257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mj-lt"/>
              </a:rPr>
              <a:t>Data Analysis Worksheet</a:t>
            </a:r>
          </a:p>
        </p:txBody>
      </p:sp>
      <p:sp>
        <p:nvSpPr>
          <p:cNvPr id="3" name="Text Placeholder 2"/>
          <p:cNvSpPr>
            <a:spLocks noGrp="1"/>
          </p:cNvSpPr>
          <p:nvPr>
            <p:ph type="body" idx="1"/>
          </p:nvPr>
        </p:nvSpPr>
        <p:spPr>
          <a:xfrm>
            <a:off x="628650" y="1825625"/>
            <a:ext cx="3575705" cy="4351338"/>
          </a:xfrm>
        </p:spPr>
        <p:txBody>
          <a:bodyPr>
            <a:normAutofit fontScale="92500"/>
          </a:bodyPr>
          <a:lstStyle/>
          <a:p>
            <a:r>
              <a:rPr lang="en-US" sz="3200" dirty="0"/>
              <a:t>Summarizes </a:t>
            </a:r>
          </a:p>
          <a:p>
            <a:pPr lvl="1"/>
            <a:r>
              <a:rPr lang="en-US" sz="3200" dirty="0"/>
              <a:t>Strengths</a:t>
            </a:r>
          </a:p>
          <a:p>
            <a:pPr lvl="1"/>
            <a:r>
              <a:rPr lang="en-US" sz="3200" dirty="0"/>
              <a:t>Challenges</a:t>
            </a:r>
          </a:p>
          <a:p>
            <a:r>
              <a:rPr lang="en-US" sz="3200" dirty="0"/>
              <a:t>Identifies areas for action planning</a:t>
            </a:r>
          </a:p>
          <a:p>
            <a:r>
              <a:rPr lang="en-US" sz="3200" dirty="0"/>
              <a:t>Integrate with Continuous Improvement Plan</a:t>
            </a:r>
          </a:p>
        </p:txBody>
      </p:sp>
      <p:pic>
        <p:nvPicPr>
          <p:cNvPr id="10" name="Picture 9"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32795">
            <a:off x="4308049" y="1734532"/>
            <a:ext cx="4393400" cy="4407422"/>
          </a:xfrm>
          <a:prstGeom prst="rect">
            <a:avLst/>
          </a:prstGeom>
        </p:spPr>
      </p:pic>
      <p:pic>
        <p:nvPicPr>
          <p:cNvPr id="4" name="Audio 3">
            <a:hlinkClick r:id="" action="ppaction://media"/>
            <a:extLst>
              <a:ext uri="{FF2B5EF4-FFF2-40B4-BE49-F238E27FC236}">
                <a16:creationId xmlns:a16="http://schemas.microsoft.com/office/drawing/2014/main" id="{6A15B13A-6251-4A62-A6AE-C0521609C3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72375083"/>
      </p:ext>
    </p:extLst>
  </p:cSld>
  <p:clrMapOvr>
    <a:masterClrMapping/>
  </p:clrMapOvr>
  <mc:AlternateContent xmlns:mc="http://schemas.openxmlformats.org/markup-compatibility/2006" xmlns:p14="http://schemas.microsoft.com/office/powerpoint/2010/main">
    <mc:Choice Requires="p14">
      <p:transition spd="slow" p14:dur="2000" advTm="22161"/>
    </mc:Choice>
    <mc:Fallback xmlns="">
      <p:transition spd="slow" advTm="22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4"/>
          <p:cNvSpPr txBox="1">
            <a:spLocks noGrp="1"/>
          </p:cNvSpPr>
          <p:nvPr>
            <p:ph type="title"/>
          </p:nvPr>
        </p:nvSpPr>
        <p:spPr>
          <a:xfrm>
            <a:off x="628650" y="365127"/>
            <a:ext cx="7886700" cy="75098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b="1" dirty="0">
                <a:latin typeface="Arial"/>
                <a:ea typeface="Arial"/>
                <a:cs typeface="Arial"/>
                <a:sym typeface="Arial"/>
              </a:rPr>
              <a:t>Screener</a:t>
            </a:r>
            <a:endParaRPr sz="3600" b="1" dirty="0">
              <a:latin typeface="Arial"/>
              <a:ea typeface="Arial"/>
              <a:cs typeface="Arial"/>
              <a:sym typeface="Arial"/>
            </a:endParaRPr>
          </a:p>
        </p:txBody>
      </p:sp>
      <p:pic>
        <p:nvPicPr>
          <p:cNvPr id="260" name="Google Shape;260;p24" descr="Screen Clipping"/>
          <p:cNvPicPr preferRelativeResize="0">
            <a:picLocks noGrp="1"/>
          </p:cNvPicPr>
          <p:nvPr>
            <p:ph type="body" idx="1"/>
          </p:nvPr>
        </p:nvPicPr>
        <p:blipFill rotWithShape="1">
          <a:blip r:embed="rId5">
            <a:alphaModFix/>
          </a:blip>
          <a:srcRect/>
          <a:stretch/>
        </p:blipFill>
        <p:spPr>
          <a:xfrm rot="-421238">
            <a:off x="4376682" y="3488100"/>
            <a:ext cx="4555419" cy="3061301"/>
          </a:xfrm>
          <a:prstGeom prst="rect">
            <a:avLst/>
          </a:prstGeom>
          <a:noFill/>
          <a:ln>
            <a:noFill/>
          </a:ln>
        </p:spPr>
      </p:pic>
      <p:sp>
        <p:nvSpPr>
          <p:cNvPr id="261" name="Google Shape;261;p24"/>
          <p:cNvSpPr txBox="1"/>
          <p:nvPr/>
        </p:nvSpPr>
        <p:spPr>
          <a:xfrm>
            <a:off x="304800" y="1286436"/>
            <a:ext cx="8466802" cy="353939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May be used to prioritize domains to be evaluated</a:t>
            </a:r>
            <a:endParaRPr dirty="0"/>
          </a:p>
          <a:p>
            <a:pPr marL="285750" marR="0" lvl="0" indent="-285750" algn="l" rtl="0">
              <a:spcBef>
                <a:spcPts val="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Completed by a team</a:t>
            </a:r>
            <a:endParaRPr dirty="0"/>
          </a:p>
          <a:p>
            <a:pPr marL="285750" marR="0" lvl="0" indent="-285750" algn="l" rtl="0">
              <a:spcBef>
                <a:spcPts val="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Includes “Instructions for Administration”, “Discussion Notes”, “Rubric for evaluation”</a:t>
            </a:r>
            <a:endParaRPr dirty="0"/>
          </a:p>
          <a:p>
            <a:pPr marL="285750" marR="0" lvl="0" indent="-285750" algn="l" rtl="0">
              <a:spcBef>
                <a:spcPts val="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Utilizes same Rubric for evaluation</a:t>
            </a:r>
            <a:endParaRPr dirty="0"/>
          </a:p>
          <a:p>
            <a:pPr marL="285750" marR="0" lvl="0" indent="-285750" algn="l" rtl="0">
              <a:spcBef>
                <a:spcPts val="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Twelve indicators are rated</a:t>
            </a:r>
            <a:endParaRPr dirty="0"/>
          </a:p>
          <a:p>
            <a:pPr marL="285750" marR="0" lvl="0" indent="-285750" algn="l" rtl="0">
              <a:spcBef>
                <a:spcPts val="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Optional</a:t>
            </a:r>
          </a:p>
          <a:p>
            <a:pPr marL="285750" marR="0" lvl="0" indent="-285750" algn="l" rtl="0">
              <a:spcBef>
                <a:spcPts val="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Data Analysis Worksheet</a:t>
            </a:r>
            <a:endParaRPr sz="2800" b="0" i="0" u="none" strike="noStrike" cap="none" dirty="0">
              <a:solidFill>
                <a:schemeClr val="dk1"/>
              </a:solidFill>
              <a:latin typeface="Calibri"/>
              <a:ea typeface="Calibri"/>
              <a:cs typeface="Calibri"/>
              <a:sym typeface="Calibri"/>
            </a:endParaRPr>
          </a:p>
        </p:txBody>
      </p:sp>
      <p:pic>
        <p:nvPicPr>
          <p:cNvPr id="4" name="Audio 3">
            <a:hlinkClick r:id="" action="ppaction://media"/>
            <a:extLst>
              <a:ext uri="{FF2B5EF4-FFF2-40B4-BE49-F238E27FC236}">
                <a16:creationId xmlns:a16="http://schemas.microsoft.com/office/drawing/2014/main" id="{64B136B0-FEC8-4DAC-9368-B7D2B2B1AE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19739050"/>
      </p:ext>
    </p:extLst>
  </p:cSld>
  <p:clrMapOvr>
    <a:masterClrMapping/>
  </p:clrMapOvr>
  <mc:AlternateContent xmlns:mc="http://schemas.openxmlformats.org/markup-compatibility/2006" xmlns:p14="http://schemas.microsoft.com/office/powerpoint/2010/main">
    <mc:Choice Requires="p14">
      <p:transition spd="slow" p14:dur="2000" advTm="77007"/>
    </mc:Choice>
    <mc:Fallback xmlns="">
      <p:transition spd="slow" advTm="77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b="1" dirty="0">
                <a:latin typeface="Arial"/>
                <a:ea typeface="Arial"/>
                <a:cs typeface="Arial"/>
                <a:sym typeface="Arial"/>
              </a:rPr>
              <a:t>Website</a:t>
            </a:r>
            <a:endParaRPr sz="3600" b="1" dirty="0">
              <a:latin typeface="Arial"/>
              <a:ea typeface="Arial"/>
              <a:cs typeface="Arial"/>
              <a:sym typeface="Arial"/>
            </a:endParaRPr>
          </a:p>
        </p:txBody>
      </p:sp>
      <p:sp>
        <p:nvSpPr>
          <p:cNvPr id="2" name="Text Placeholder 1"/>
          <p:cNvSpPr>
            <a:spLocks noGrp="1" noChangeArrowheads="1"/>
          </p:cNvSpPr>
          <p:nvPr>
            <p:ph type="body" idx="1"/>
          </p:nvPr>
        </p:nvSpPr>
        <p:spPr bwMode="auto">
          <a:xfrm>
            <a:off x="628650" y="5425074"/>
            <a:ext cx="8133564" cy="5847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222222"/>
                </a:solidFill>
                <a:effectLst/>
                <a:latin typeface="Century Gothic" panose="020B0502020202020204" pitchFamily="34" charset="0"/>
              </a:rPr>
              <a:t> </a:t>
            </a:r>
            <a:r>
              <a:rPr kumimoji="0" lang="en-US" altLang="en-US" sz="3200" b="0" i="0" u="none" strike="noStrike" cap="none" normalizeH="0" baseline="0" dirty="0">
                <a:ln>
                  <a:noFill/>
                </a:ln>
                <a:solidFill>
                  <a:srgbClr val="1155CC"/>
                </a:solidFill>
                <a:effectLst/>
                <a:latin typeface="Century Gothic" panose="020B0502020202020204" pitchFamily="34" charset="0"/>
                <a:hlinkClick r:id="rId5"/>
              </a:rPr>
              <a:t>https://illinoiscriticalcomponents.com/</a:t>
            </a:r>
            <a:r>
              <a:rPr kumimoji="0" lang="en-US" altLang="en-US" sz="3200" b="0" i="0" u="none" strike="noStrike" cap="none" normalizeH="0" baseline="0" dirty="0">
                <a:ln>
                  <a:noFill/>
                </a:ln>
                <a:solidFill>
                  <a:schemeClr val="tx1"/>
                </a:solidFill>
                <a:effectLst/>
              </a:rPr>
              <a:t> </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pic>
        <p:nvPicPr>
          <p:cNvPr id="1029" name="Picture 5" descr="Critical Components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650" y="1412631"/>
            <a:ext cx="7886700" cy="3763108"/>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EB5EEB67-AD3B-4DD1-94F3-F64C3E5915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728"/>
    </mc:Choice>
    <mc:Fallback xmlns="">
      <p:transition spd="slow" advTm="16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2"/>
          <p:cNvSpPr txBox="1">
            <a:spLocks noGrp="1"/>
          </p:cNvSpPr>
          <p:nvPr>
            <p:ph type="title"/>
          </p:nvPr>
        </p:nvSpPr>
        <p:spPr>
          <a:xfrm>
            <a:off x="628650" y="407987"/>
            <a:ext cx="7886700" cy="116998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b="1">
                <a:latin typeface="Arial"/>
                <a:ea typeface="Arial"/>
                <a:cs typeface="Arial"/>
                <a:sym typeface="Arial"/>
              </a:rPr>
              <a:t>Let’s Try It- Explore!</a:t>
            </a:r>
            <a:endParaRPr/>
          </a:p>
        </p:txBody>
      </p:sp>
      <p:pic>
        <p:nvPicPr>
          <p:cNvPr id="244" name="Google Shape;244;p22"/>
          <p:cNvPicPr preferRelativeResize="0"/>
          <p:nvPr/>
        </p:nvPicPr>
        <p:blipFill rotWithShape="1">
          <a:blip r:embed="rId5">
            <a:alphaModFix/>
          </a:blip>
          <a:srcRect/>
          <a:stretch/>
        </p:blipFill>
        <p:spPr>
          <a:xfrm>
            <a:off x="-1124465" y="1219200"/>
            <a:ext cx="9144000" cy="5638800"/>
          </a:xfrm>
          <a:prstGeom prst="rect">
            <a:avLst/>
          </a:prstGeom>
          <a:noFill/>
          <a:ln>
            <a:noFill/>
          </a:ln>
        </p:spPr>
      </p:pic>
      <p:sp>
        <p:nvSpPr>
          <p:cNvPr id="245" name="Google Shape;245;p22"/>
          <p:cNvSpPr/>
          <p:nvPr/>
        </p:nvSpPr>
        <p:spPr>
          <a:xfrm>
            <a:off x="4851400" y="1219200"/>
            <a:ext cx="4292600" cy="56388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Georgia"/>
              <a:ea typeface="Georgia"/>
              <a:cs typeface="Georgia"/>
              <a:sym typeface="Georgia"/>
            </a:endParaRPr>
          </a:p>
        </p:txBody>
      </p:sp>
      <p:sp>
        <p:nvSpPr>
          <p:cNvPr id="246" name="Google Shape;246;p22"/>
          <p:cNvSpPr txBox="1">
            <a:spLocks noGrp="1"/>
          </p:cNvSpPr>
          <p:nvPr>
            <p:ph type="body" idx="1"/>
          </p:nvPr>
        </p:nvSpPr>
        <p:spPr>
          <a:xfrm>
            <a:off x="4917140" y="1219200"/>
            <a:ext cx="4226859" cy="5322888"/>
          </a:xfrm>
          <a:prstGeom prst="rect">
            <a:avLst/>
          </a:prstGeom>
          <a:noFill/>
          <a:ln>
            <a:noFill/>
          </a:ln>
        </p:spPr>
        <p:txBody>
          <a:bodyPr spcFirstLastPara="1" wrap="square" lIns="91425" tIns="45700" rIns="91425" bIns="45700" anchor="t" anchorCtr="0">
            <a:normAutofit fontScale="70000" lnSpcReduction="20000"/>
          </a:bodyPr>
          <a:lstStyle/>
          <a:p>
            <a:pPr marL="228600" lvl="0" indent="-228600" algn="l" rtl="0">
              <a:lnSpc>
                <a:spcPct val="120000"/>
              </a:lnSpc>
              <a:spcBef>
                <a:spcPts val="1000"/>
              </a:spcBef>
              <a:spcAft>
                <a:spcPts val="0"/>
              </a:spcAft>
              <a:buClr>
                <a:schemeClr val="lt1"/>
              </a:buClr>
              <a:buSzPts val="2590"/>
              <a:buChar char="•"/>
            </a:pPr>
            <a:r>
              <a:rPr lang="en-US" sz="3300" dirty="0">
                <a:solidFill>
                  <a:schemeClr val="lt1"/>
                </a:solidFill>
              </a:rPr>
              <a:t>Critical Components Tool for Special Education Programs Screener</a:t>
            </a:r>
          </a:p>
          <a:p>
            <a:pPr marL="228600" lvl="0" indent="-228600">
              <a:lnSpc>
                <a:spcPct val="120000"/>
              </a:lnSpc>
              <a:buClr>
                <a:schemeClr val="lt1"/>
              </a:buClr>
              <a:buSzPts val="2590"/>
            </a:pPr>
            <a:r>
              <a:rPr lang="en-US" sz="3300" dirty="0">
                <a:solidFill>
                  <a:schemeClr val="lt1"/>
                </a:solidFill>
              </a:rPr>
              <a:t>Critical Components Tool for Special Education Programs</a:t>
            </a:r>
          </a:p>
          <a:p>
            <a:pPr marL="685800" lvl="1" indent="-228600">
              <a:lnSpc>
                <a:spcPct val="70000"/>
              </a:lnSpc>
              <a:buClr>
                <a:schemeClr val="lt1"/>
              </a:buClr>
              <a:buSzPts val="2590"/>
            </a:pPr>
            <a:r>
              <a:rPr lang="en-US" sz="2900" dirty="0">
                <a:solidFill>
                  <a:schemeClr val="lt1"/>
                </a:solidFill>
              </a:rPr>
              <a:t>Purpose</a:t>
            </a:r>
          </a:p>
          <a:p>
            <a:pPr marL="685800" lvl="1" indent="-228600">
              <a:lnSpc>
                <a:spcPct val="70000"/>
              </a:lnSpc>
              <a:buClr>
                <a:schemeClr val="lt1"/>
              </a:buClr>
              <a:buSzPts val="2590"/>
            </a:pPr>
            <a:r>
              <a:rPr lang="en-US" sz="2900" dirty="0">
                <a:solidFill>
                  <a:schemeClr val="lt1"/>
                </a:solidFill>
              </a:rPr>
              <a:t>Instructions for Administration</a:t>
            </a:r>
          </a:p>
          <a:p>
            <a:pPr marL="685800" lvl="1" indent="-228600">
              <a:lnSpc>
                <a:spcPct val="70000"/>
              </a:lnSpc>
              <a:buClr>
                <a:schemeClr val="lt1"/>
              </a:buClr>
              <a:buSzPts val="2590"/>
            </a:pPr>
            <a:r>
              <a:rPr lang="en-US" sz="2900" dirty="0">
                <a:solidFill>
                  <a:schemeClr val="lt1"/>
                </a:solidFill>
              </a:rPr>
              <a:t>Rubric for Evaluation</a:t>
            </a:r>
          </a:p>
          <a:p>
            <a:pPr marL="685800" lvl="1" indent="-228600">
              <a:lnSpc>
                <a:spcPct val="70000"/>
              </a:lnSpc>
              <a:buClr>
                <a:schemeClr val="lt1"/>
              </a:buClr>
              <a:buSzPts val="2590"/>
            </a:pPr>
            <a:r>
              <a:rPr lang="en-US" sz="2900" dirty="0">
                <a:solidFill>
                  <a:schemeClr val="lt1"/>
                </a:solidFill>
              </a:rPr>
              <a:t>Team Discussion Notes</a:t>
            </a:r>
          </a:p>
          <a:p>
            <a:pPr marL="228600" lvl="0" indent="-228600">
              <a:lnSpc>
                <a:spcPct val="70000"/>
              </a:lnSpc>
              <a:buClr>
                <a:schemeClr val="lt1"/>
              </a:buClr>
              <a:buSzPts val="2590"/>
            </a:pPr>
            <a:r>
              <a:rPr lang="en-US" sz="3300" dirty="0">
                <a:solidFill>
                  <a:schemeClr val="lt1"/>
                </a:solidFill>
              </a:rPr>
              <a:t>Data Analysis Worksheet</a:t>
            </a:r>
          </a:p>
          <a:p>
            <a:pPr marL="0" lvl="0" indent="0">
              <a:lnSpc>
                <a:spcPct val="70000"/>
              </a:lnSpc>
              <a:buClr>
                <a:schemeClr val="lt1"/>
              </a:buClr>
              <a:buSzPts val="2590"/>
              <a:buNone/>
            </a:pPr>
            <a:endParaRPr lang="en-US" sz="3300" dirty="0">
              <a:solidFill>
                <a:schemeClr val="lt1"/>
              </a:solidFill>
            </a:endParaRPr>
          </a:p>
          <a:p>
            <a:pPr marL="228600" lvl="0" indent="-228600">
              <a:lnSpc>
                <a:spcPct val="70000"/>
              </a:lnSpc>
              <a:buClr>
                <a:schemeClr val="lt1"/>
              </a:buClr>
              <a:buSzPts val="2590"/>
            </a:pPr>
            <a:r>
              <a:rPr lang="en-US" sz="3300" dirty="0">
                <a:solidFill>
                  <a:schemeClr val="lt1"/>
                </a:solidFill>
              </a:rPr>
              <a:t>Think About:</a:t>
            </a:r>
          </a:p>
          <a:p>
            <a:pPr marL="685800" lvl="1" indent="-228600" algn="l" rtl="0">
              <a:lnSpc>
                <a:spcPct val="70000"/>
              </a:lnSpc>
              <a:spcBef>
                <a:spcPts val="500"/>
              </a:spcBef>
              <a:spcAft>
                <a:spcPts val="0"/>
              </a:spcAft>
              <a:buClr>
                <a:schemeClr val="lt1"/>
              </a:buClr>
              <a:buSzPts val="2220"/>
              <a:buChar char="•"/>
            </a:pPr>
            <a:r>
              <a:rPr lang="en-US" sz="2900" dirty="0">
                <a:solidFill>
                  <a:schemeClr val="lt1"/>
                </a:solidFill>
              </a:rPr>
              <a:t>Strengths of the </a:t>
            </a:r>
            <a:r>
              <a:rPr lang="en-US" sz="2900" i="1" dirty="0">
                <a:solidFill>
                  <a:schemeClr val="lt1"/>
                </a:solidFill>
              </a:rPr>
              <a:t>Tool</a:t>
            </a:r>
            <a:endParaRPr sz="2900" dirty="0"/>
          </a:p>
          <a:p>
            <a:pPr marL="685800" lvl="1" indent="-228600" algn="l" rtl="0">
              <a:lnSpc>
                <a:spcPct val="70000"/>
              </a:lnSpc>
              <a:spcBef>
                <a:spcPts val="500"/>
              </a:spcBef>
              <a:spcAft>
                <a:spcPts val="0"/>
              </a:spcAft>
              <a:buClr>
                <a:schemeClr val="lt1"/>
              </a:buClr>
              <a:buSzPts val="2220"/>
              <a:buChar char="•"/>
            </a:pPr>
            <a:r>
              <a:rPr lang="en-US" sz="2900" dirty="0">
                <a:solidFill>
                  <a:schemeClr val="lt1"/>
                </a:solidFill>
              </a:rPr>
              <a:t>Things you notice, Ah-ha’s</a:t>
            </a:r>
            <a:endParaRPr sz="2900" dirty="0"/>
          </a:p>
          <a:p>
            <a:pPr marL="685800" lvl="1" indent="-228600" algn="l" rtl="0">
              <a:lnSpc>
                <a:spcPct val="70000"/>
              </a:lnSpc>
              <a:spcBef>
                <a:spcPts val="500"/>
              </a:spcBef>
              <a:spcAft>
                <a:spcPts val="0"/>
              </a:spcAft>
              <a:buClr>
                <a:schemeClr val="lt1"/>
              </a:buClr>
              <a:buSzPts val="2220"/>
              <a:buChar char="•"/>
            </a:pPr>
            <a:r>
              <a:rPr lang="en-US" sz="2900" dirty="0">
                <a:solidFill>
                  <a:schemeClr val="lt1"/>
                </a:solidFill>
              </a:rPr>
              <a:t>Areas of potential challenge </a:t>
            </a:r>
            <a:endParaRPr sz="2900" dirty="0"/>
          </a:p>
          <a:p>
            <a:pPr marL="685800" lvl="1" indent="-228600" algn="l" rtl="0">
              <a:lnSpc>
                <a:spcPct val="70000"/>
              </a:lnSpc>
              <a:spcBef>
                <a:spcPts val="500"/>
              </a:spcBef>
              <a:spcAft>
                <a:spcPts val="0"/>
              </a:spcAft>
              <a:buClr>
                <a:schemeClr val="lt1"/>
              </a:buClr>
              <a:buSzPts val="2220"/>
              <a:buChar char="•"/>
            </a:pPr>
            <a:r>
              <a:rPr lang="en-US" sz="2900" dirty="0">
                <a:solidFill>
                  <a:schemeClr val="lt1"/>
                </a:solidFill>
              </a:rPr>
              <a:t>Potential evidence</a:t>
            </a:r>
            <a:endParaRPr sz="2900" dirty="0"/>
          </a:p>
          <a:p>
            <a:pPr marL="685800" lvl="1" indent="-228600" algn="l" rtl="0">
              <a:lnSpc>
                <a:spcPct val="70000"/>
              </a:lnSpc>
              <a:spcBef>
                <a:spcPts val="500"/>
              </a:spcBef>
              <a:spcAft>
                <a:spcPts val="0"/>
              </a:spcAft>
              <a:buClr>
                <a:schemeClr val="lt1"/>
              </a:buClr>
              <a:buSzPts val="2220"/>
              <a:buChar char="•"/>
            </a:pPr>
            <a:r>
              <a:rPr lang="en-US" sz="2900" dirty="0">
                <a:solidFill>
                  <a:schemeClr val="lt1"/>
                </a:solidFill>
              </a:rPr>
              <a:t>How you might use this tool in your work  </a:t>
            </a:r>
          </a:p>
          <a:p>
            <a:pPr marL="457200" lvl="1" indent="0" algn="l" rtl="0">
              <a:lnSpc>
                <a:spcPct val="70000"/>
              </a:lnSpc>
              <a:spcBef>
                <a:spcPts val="500"/>
              </a:spcBef>
              <a:spcAft>
                <a:spcPts val="0"/>
              </a:spcAft>
              <a:buClr>
                <a:schemeClr val="lt1"/>
              </a:buClr>
              <a:buSzPts val="2220"/>
              <a:buNone/>
            </a:pPr>
            <a:endParaRPr dirty="0"/>
          </a:p>
          <a:p>
            <a:pPr marL="228600" lvl="0" indent="-64135" algn="l" rtl="0">
              <a:lnSpc>
                <a:spcPct val="70000"/>
              </a:lnSpc>
              <a:spcBef>
                <a:spcPts val="1000"/>
              </a:spcBef>
              <a:spcAft>
                <a:spcPts val="0"/>
              </a:spcAft>
              <a:buClr>
                <a:schemeClr val="dk1"/>
              </a:buClr>
              <a:buSzPts val="2590"/>
              <a:buNone/>
            </a:pPr>
            <a:endParaRPr sz="2590" dirty="0">
              <a:solidFill>
                <a:schemeClr val="lt1"/>
              </a:solidFill>
            </a:endParaRPr>
          </a:p>
        </p:txBody>
      </p:sp>
      <p:pic>
        <p:nvPicPr>
          <p:cNvPr id="11" name="Audio 10">
            <a:hlinkClick r:id="" action="ppaction://media"/>
            <a:extLst>
              <a:ext uri="{FF2B5EF4-FFF2-40B4-BE49-F238E27FC236}">
                <a16:creationId xmlns:a16="http://schemas.microsoft.com/office/drawing/2014/main" id="{CE24CEE8-0DAA-4863-8EAF-E2EE681F2B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4476">
        <p:fade/>
      </p:transition>
    </mc:Choice>
    <mc:Fallback xmlns="">
      <p:transition spd="med" advTm="144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28"/>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t>THANK YOU</a:t>
            </a:r>
            <a:endParaRPr/>
          </a:p>
        </p:txBody>
      </p:sp>
      <p:pic>
        <p:nvPicPr>
          <p:cNvPr id="288" name="Google Shape;288;p28" descr="EOI and Communication"/>
          <p:cNvPicPr preferRelativeResize="0"/>
          <p:nvPr/>
        </p:nvPicPr>
        <p:blipFill rotWithShape="1">
          <a:blip r:embed="rId5">
            <a:alphaModFix/>
          </a:blip>
          <a:srcRect/>
          <a:stretch/>
        </p:blipFill>
        <p:spPr>
          <a:xfrm>
            <a:off x="0" y="-40340"/>
            <a:ext cx="9197789" cy="7409328"/>
          </a:xfrm>
          <a:prstGeom prst="rect">
            <a:avLst/>
          </a:prstGeom>
          <a:noFill/>
          <a:ln>
            <a:noFill/>
          </a:ln>
        </p:spPr>
      </p:pic>
      <p:sp>
        <p:nvSpPr>
          <p:cNvPr id="289" name="Google Shape;289;p28"/>
          <p:cNvSpPr txBox="1">
            <a:spLocks noGrp="1"/>
          </p:cNvSpPr>
          <p:nvPr>
            <p:ph type="subTitle" idx="1"/>
          </p:nvPr>
        </p:nvSpPr>
        <p:spPr>
          <a:xfrm>
            <a:off x="2940424" y="1524001"/>
            <a:ext cx="5060575" cy="178397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b="1" dirty="0"/>
              <a:t>Chuck </a:t>
            </a:r>
            <a:r>
              <a:rPr lang="en-US" b="1" dirty="0" err="1"/>
              <a:t>Hartseil</a:t>
            </a:r>
            <a:r>
              <a:rPr lang="en-US" b="1" dirty="0"/>
              <a:t>  chuck.hartseil@comcast.net</a:t>
            </a:r>
            <a:endParaRPr dirty="0"/>
          </a:p>
          <a:p>
            <a:pPr marL="0" lvl="0" indent="0" algn="ctr" rtl="0">
              <a:lnSpc>
                <a:spcPct val="90000"/>
              </a:lnSpc>
              <a:spcBef>
                <a:spcPts val="1000"/>
              </a:spcBef>
              <a:spcAft>
                <a:spcPts val="0"/>
              </a:spcAft>
              <a:buClr>
                <a:schemeClr val="dk1"/>
              </a:buClr>
              <a:buSzPts val="2400"/>
              <a:buNone/>
            </a:pPr>
            <a:r>
              <a:rPr lang="en-US" b="1" dirty="0"/>
              <a:t>Joan Hartnett   joan.hartnett@ilmtss.net</a:t>
            </a:r>
            <a:endParaRPr b="1" dirty="0"/>
          </a:p>
        </p:txBody>
      </p:sp>
      <p:pic>
        <p:nvPicPr>
          <p:cNvPr id="8" name="Audio 7">
            <a:hlinkClick r:id="" action="ppaction://media"/>
            <a:extLst>
              <a:ext uri="{FF2B5EF4-FFF2-40B4-BE49-F238E27FC236}">
                <a16:creationId xmlns:a16="http://schemas.microsoft.com/office/drawing/2014/main" id="{432F8B53-5F72-4047-B1EE-8DE6233D42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820"/>
    </mc:Choice>
    <mc:Fallback xmlns="">
      <p:transition spd="slow" advTm="7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mj-lt"/>
              </a:rPr>
              <a:t>Introduction</a:t>
            </a:r>
          </a:p>
        </p:txBody>
      </p:sp>
      <p:pic>
        <p:nvPicPr>
          <p:cNvPr id="4" name="Picture 3"/>
          <p:cNvPicPr>
            <a:picLocks noChangeAspect="1"/>
          </p:cNvPicPr>
          <p:nvPr/>
        </p:nvPicPr>
        <p:blipFill>
          <a:blip r:embed="rId5"/>
          <a:stretch>
            <a:fillRect/>
          </a:stretch>
        </p:blipFill>
        <p:spPr>
          <a:xfrm>
            <a:off x="843063" y="3638145"/>
            <a:ext cx="7733265" cy="2587557"/>
          </a:xfrm>
          <a:prstGeom prst="rect">
            <a:avLst/>
          </a:prstGeom>
        </p:spPr>
      </p:pic>
      <p:sp>
        <p:nvSpPr>
          <p:cNvPr id="3" name="Text Placeholder 2"/>
          <p:cNvSpPr>
            <a:spLocks noGrp="1"/>
          </p:cNvSpPr>
          <p:nvPr>
            <p:ph type="body" idx="1"/>
          </p:nvPr>
        </p:nvSpPr>
        <p:spPr/>
        <p:txBody>
          <a:bodyPr>
            <a:normAutofit/>
          </a:bodyPr>
          <a:lstStyle/>
          <a:p>
            <a:pPr marL="114300" indent="0" algn="ctr">
              <a:buNone/>
            </a:pPr>
            <a:endParaRPr lang="en-US" sz="3600" b="1" dirty="0"/>
          </a:p>
          <a:p>
            <a:pPr marL="114300" indent="0" algn="ctr">
              <a:buNone/>
            </a:pPr>
            <a:r>
              <a:rPr lang="en-US" sz="3600" b="1" dirty="0"/>
              <a:t>Critical Components Tool for Special Education Programs</a:t>
            </a:r>
          </a:p>
        </p:txBody>
      </p:sp>
      <p:pic>
        <p:nvPicPr>
          <p:cNvPr id="11" name="Audio 10">
            <a:hlinkClick r:id="" action="ppaction://media"/>
            <a:extLst>
              <a:ext uri="{FF2B5EF4-FFF2-40B4-BE49-F238E27FC236}">
                <a16:creationId xmlns:a16="http://schemas.microsoft.com/office/drawing/2014/main" id="{B6D32353-9BE6-4F31-9DB0-6357C3F928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76121706"/>
      </p:ext>
    </p:extLst>
  </p:cSld>
  <p:clrMapOvr>
    <a:masterClrMapping/>
  </p:clrMapOvr>
  <mc:AlternateContent xmlns:mc="http://schemas.openxmlformats.org/markup-compatibility/2006" xmlns:p14="http://schemas.microsoft.com/office/powerpoint/2010/main">
    <mc:Choice Requires="p14">
      <p:transition spd="slow" p14:dur="2000" advTm="56689"/>
    </mc:Choice>
    <mc:Fallback xmlns="">
      <p:transition spd="slow" advTm="56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4"/>
          <p:cNvSpPr txBox="1">
            <a:spLocks noGrp="1"/>
          </p:cNvSpPr>
          <p:nvPr>
            <p:ph type="title"/>
          </p:nvPr>
        </p:nvSpPr>
        <p:spPr>
          <a:xfrm>
            <a:off x="628650" y="398930"/>
            <a:ext cx="7886700" cy="112955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b="1" dirty="0">
                <a:latin typeface="Arial"/>
                <a:ea typeface="Arial"/>
                <a:cs typeface="Arial"/>
                <a:sym typeface="Arial"/>
              </a:rPr>
              <a:t>Project Purpose</a:t>
            </a:r>
            <a:endParaRPr sz="3600" b="1" dirty="0">
              <a:latin typeface="Arial"/>
              <a:ea typeface="Arial"/>
              <a:cs typeface="Arial"/>
              <a:sym typeface="Arial"/>
            </a:endParaRPr>
          </a:p>
        </p:txBody>
      </p:sp>
      <p:sp>
        <p:nvSpPr>
          <p:cNvPr id="110" name="Google Shape;110;p4"/>
          <p:cNvSpPr txBox="1">
            <a:spLocks noGrp="1"/>
          </p:cNvSpPr>
          <p:nvPr>
            <p:ph type="body" idx="1"/>
          </p:nvPr>
        </p:nvSpPr>
        <p:spPr>
          <a:xfrm>
            <a:off x="628650" y="1604682"/>
            <a:ext cx="8309160" cy="4572281"/>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Develop a tool to support continuous improvement in special education </a:t>
            </a:r>
            <a:endParaRPr/>
          </a:p>
          <a:p>
            <a:pPr marL="228600" lvl="0" indent="-228600" algn="l" rtl="0">
              <a:lnSpc>
                <a:spcPct val="90000"/>
              </a:lnSpc>
              <a:spcBef>
                <a:spcPts val="1000"/>
              </a:spcBef>
              <a:spcAft>
                <a:spcPts val="0"/>
              </a:spcAft>
              <a:buClr>
                <a:schemeClr val="dk1"/>
              </a:buClr>
              <a:buSzPts val="2800"/>
              <a:buChar char="•"/>
            </a:pPr>
            <a:r>
              <a:rPr lang="en-US"/>
              <a:t>Support the development of action planning</a:t>
            </a:r>
            <a:endParaRPr/>
          </a:p>
          <a:p>
            <a:pPr marL="228600" lvl="0" indent="-228600" algn="l" rtl="0">
              <a:lnSpc>
                <a:spcPct val="90000"/>
              </a:lnSpc>
              <a:spcBef>
                <a:spcPts val="1000"/>
              </a:spcBef>
              <a:spcAft>
                <a:spcPts val="0"/>
              </a:spcAft>
              <a:buClr>
                <a:schemeClr val="dk1"/>
              </a:buClr>
              <a:buSzPts val="2800"/>
              <a:buChar char="•"/>
            </a:pPr>
            <a:r>
              <a:rPr lang="en-US"/>
              <a:t>Provide a comprehensive review of current literature related to continuous improvement in special education</a:t>
            </a:r>
            <a:endParaRPr/>
          </a:p>
          <a:p>
            <a:pPr marL="228600" lvl="0" indent="-50800" algn="l" rtl="0">
              <a:lnSpc>
                <a:spcPct val="90000"/>
              </a:lnSpc>
              <a:spcBef>
                <a:spcPts val="1000"/>
              </a:spcBef>
              <a:spcAft>
                <a:spcPts val="0"/>
              </a:spcAft>
              <a:buClr>
                <a:schemeClr val="dk1"/>
              </a:buClr>
              <a:buSzPts val="2800"/>
              <a:buNone/>
            </a:pPr>
            <a:endParaRPr/>
          </a:p>
        </p:txBody>
      </p:sp>
      <p:pic>
        <p:nvPicPr>
          <p:cNvPr id="111" name="Google Shape;111;p4" descr="The Writing on the Wall | Just another COETAIL site | Page 2"/>
          <p:cNvPicPr preferRelativeResize="0"/>
          <p:nvPr/>
        </p:nvPicPr>
        <p:blipFill rotWithShape="1">
          <a:blip r:embed="rId5">
            <a:alphaModFix/>
          </a:blip>
          <a:srcRect/>
          <a:stretch/>
        </p:blipFill>
        <p:spPr>
          <a:xfrm flipH="1">
            <a:off x="533397" y="4267200"/>
            <a:ext cx="8314765" cy="2393576"/>
          </a:xfrm>
          <a:prstGeom prst="rect">
            <a:avLst/>
          </a:prstGeom>
          <a:noFill/>
          <a:ln>
            <a:noFill/>
          </a:ln>
        </p:spPr>
      </p:pic>
      <p:pic>
        <p:nvPicPr>
          <p:cNvPr id="4" name="Audio 3">
            <a:hlinkClick r:id="" action="ppaction://media"/>
            <a:extLst>
              <a:ext uri="{FF2B5EF4-FFF2-40B4-BE49-F238E27FC236}">
                <a16:creationId xmlns:a16="http://schemas.microsoft.com/office/drawing/2014/main" id="{A241EE8D-8EFA-4598-8F6F-6DCB3E2005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110"/>
    </mc:Choice>
    <mc:Fallback xmlns="">
      <p:transition spd="slow" advTm="24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5"/>
          <p:cNvSpPr txBox="1">
            <a:spLocks noGrp="1"/>
          </p:cNvSpPr>
          <p:nvPr>
            <p:ph type="title"/>
          </p:nvPr>
        </p:nvSpPr>
        <p:spPr>
          <a:xfrm>
            <a:off x="628650" y="365126"/>
            <a:ext cx="7886700" cy="114094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b="1" dirty="0">
                <a:latin typeface="Arial"/>
                <a:ea typeface="Arial"/>
                <a:cs typeface="Arial"/>
                <a:sym typeface="Arial"/>
              </a:rPr>
              <a:t>Project Purpose</a:t>
            </a:r>
            <a:endParaRPr sz="3600" b="1" dirty="0">
              <a:latin typeface="Arial"/>
              <a:ea typeface="Arial"/>
              <a:cs typeface="Arial"/>
              <a:sym typeface="Arial"/>
            </a:endParaRPr>
          </a:p>
        </p:txBody>
      </p:sp>
      <p:sp>
        <p:nvSpPr>
          <p:cNvPr id="117" name="Google Shape;117;p5"/>
          <p:cNvSpPr txBox="1">
            <a:spLocks noGrp="1"/>
          </p:cNvSpPr>
          <p:nvPr>
            <p:ph type="body" idx="1"/>
          </p:nvPr>
        </p:nvSpPr>
        <p:spPr>
          <a:xfrm>
            <a:off x="628650" y="1456765"/>
            <a:ext cx="8147797" cy="472019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Identify critical components of special education programs</a:t>
            </a:r>
            <a:endParaRPr/>
          </a:p>
          <a:p>
            <a:pPr marL="228600" lvl="0" indent="-228600" algn="l" rtl="0">
              <a:lnSpc>
                <a:spcPct val="90000"/>
              </a:lnSpc>
              <a:spcBef>
                <a:spcPts val="1000"/>
              </a:spcBef>
              <a:spcAft>
                <a:spcPts val="0"/>
              </a:spcAft>
              <a:buClr>
                <a:schemeClr val="dk1"/>
              </a:buClr>
              <a:buSzPts val="2800"/>
              <a:buChar char="•"/>
            </a:pPr>
            <a:r>
              <a:rPr lang="en-US"/>
              <a:t>Identify evidence-based practices in special education</a:t>
            </a:r>
            <a:endParaRPr/>
          </a:p>
          <a:p>
            <a:pPr marL="228600" lvl="0" indent="-228600" algn="l" rtl="0">
              <a:lnSpc>
                <a:spcPct val="90000"/>
              </a:lnSpc>
              <a:spcBef>
                <a:spcPts val="1000"/>
              </a:spcBef>
              <a:spcAft>
                <a:spcPts val="0"/>
              </a:spcAft>
              <a:buClr>
                <a:schemeClr val="dk1"/>
              </a:buClr>
              <a:buSzPts val="2800"/>
              <a:buChar char="•"/>
            </a:pPr>
            <a:r>
              <a:rPr lang="en-US"/>
              <a:t>Provide resource tool for the Accountability and Support System</a:t>
            </a:r>
            <a:endParaRPr/>
          </a:p>
          <a:p>
            <a:pPr marL="0" lvl="0" indent="0" algn="l" rtl="0">
              <a:lnSpc>
                <a:spcPct val="90000"/>
              </a:lnSpc>
              <a:spcBef>
                <a:spcPts val="1000"/>
              </a:spcBef>
              <a:spcAft>
                <a:spcPts val="0"/>
              </a:spcAft>
              <a:buClr>
                <a:schemeClr val="dk1"/>
              </a:buClr>
              <a:buSzPts val="2800"/>
              <a:buNone/>
            </a:pPr>
            <a:endParaRPr/>
          </a:p>
        </p:txBody>
      </p:sp>
      <p:pic>
        <p:nvPicPr>
          <p:cNvPr id="118" name="Google Shape;118;p5" descr="The Writing on the Wall | Just another COETAIL site | Page 2"/>
          <p:cNvPicPr preferRelativeResize="0"/>
          <p:nvPr/>
        </p:nvPicPr>
        <p:blipFill rotWithShape="1">
          <a:blip r:embed="rId5">
            <a:alphaModFix/>
          </a:blip>
          <a:srcRect/>
          <a:stretch/>
        </p:blipFill>
        <p:spPr>
          <a:xfrm flipH="1">
            <a:off x="533397" y="4199965"/>
            <a:ext cx="8314765" cy="2460811"/>
          </a:xfrm>
          <a:prstGeom prst="rect">
            <a:avLst/>
          </a:prstGeom>
          <a:noFill/>
          <a:ln>
            <a:noFill/>
          </a:ln>
        </p:spPr>
      </p:pic>
      <p:pic>
        <p:nvPicPr>
          <p:cNvPr id="4" name="Audio 3">
            <a:hlinkClick r:id="" action="ppaction://media"/>
            <a:extLst>
              <a:ext uri="{FF2B5EF4-FFF2-40B4-BE49-F238E27FC236}">
                <a16:creationId xmlns:a16="http://schemas.microsoft.com/office/drawing/2014/main" id="{01F4FD2C-3BEB-4D1E-B5C2-76B8FDDB9C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335"/>
    </mc:Choice>
    <mc:Fallback xmlns="">
      <p:transition spd="slow" advTm="25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6"/>
          <p:cNvSpPr txBox="1">
            <a:spLocks noGrp="1"/>
          </p:cNvSpPr>
          <p:nvPr>
            <p:ph type="title"/>
          </p:nvPr>
        </p:nvSpPr>
        <p:spPr>
          <a:xfrm>
            <a:off x="628650" y="365127"/>
            <a:ext cx="7886700" cy="110508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b="1">
                <a:latin typeface="Arial"/>
                <a:ea typeface="Arial"/>
                <a:cs typeface="Arial"/>
                <a:sym typeface="Arial"/>
              </a:rPr>
              <a:t>Core Principles</a:t>
            </a:r>
            <a:endParaRPr sz="3600" b="1">
              <a:latin typeface="Arial"/>
              <a:ea typeface="Arial"/>
              <a:cs typeface="Arial"/>
              <a:sym typeface="Arial"/>
            </a:endParaRPr>
          </a:p>
        </p:txBody>
      </p:sp>
      <p:sp>
        <p:nvSpPr>
          <p:cNvPr id="124" name="Google Shape;124;p6"/>
          <p:cNvSpPr txBox="1">
            <a:spLocks noGrp="1"/>
          </p:cNvSpPr>
          <p:nvPr>
            <p:ph type="body" idx="1"/>
          </p:nvPr>
        </p:nvSpPr>
        <p:spPr>
          <a:xfrm>
            <a:off x="578224" y="1470213"/>
            <a:ext cx="8229600" cy="488128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b="1" dirty="0"/>
              <a:t>Developed Core Principles to Guide Process</a:t>
            </a:r>
            <a:endParaRPr dirty="0"/>
          </a:p>
          <a:p>
            <a:pPr marL="228600" lvl="0" indent="-228600" algn="l" rtl="0">
              <a:lnSpc>
                <a:spcPct val="90000"/>
              </a:lnSpc>
              <a:spcBef>
                <a:spcPts val="1000"/>
              </a:spcBef>
              <a:spcAft>
                <a:spcPts val="0"/>
              </a:spcAft>
              <a:buClr>
                <a:schemeClr val="dk1"/>
              </a:buClr>
              <a:buSzPts val="2400"/>
              <a:buChar char="•"/>
            </a:pPr>
            <a:r>
              <a:rPr lang="en-US" sz="2400" dirty="0"/>
              <a:t>Current research</a:t>
            </a:r>
            <a:endParaRPr dirty="0"/>
          </a:p>
          <a:p>
            <a:pPr marL="228600" lvl="0" indent="-228600" algn="l" rtl="0">
              <a:lnSpc>
                <a:spcPct val="90000"/>
              </a:lnSpc>
              <a:spcBef>
                <a:spcPts val="1000"/>
              </a:spcBef>
              <a:spcAft>
                <a:spcPts val="0"/>
              </a:spcAft>
              <a:buClr>
                <a:schemeClr val="dk1"/>
              </a:buClr>
              <a:buSzPts val="2400"/>
              <a:buChar char="•"/>
            </a:pPr>
            <a:r>
              <a:rPr lang="en-US" sz="2400" dirty="0"/>
              <a:t>Focus on special education</a:t>
            </a:r>
            <a:endParaRPr dirty="0"/>
          </a:p>
          <a:p>
            <a:pPr marL="228600" lvl="0" indent="-228600" algn="l" rtl="0">
              <a:lnSpc>
                <a:spcPct val="90000"/>
              </a:lnSpc>
              <a:spcBef>
                <a:spcPts val="1000"/>
              </a:spcBef>
              <a:spcAft>
                <a:spcPts val="0"/>
              </a:spcAft>
              <a:buClr>
                <a:schemeClr val="dk1"/>
              </a:buClr>
              <a:buSzPts val="2400"/>
              <a:buChar char="•"/>
            </a:pPr>
            <a:r>
              <a:rPr lang="en-US" sz="2400" dirty="0"/>
              <a:t>Reflect continuous improvement</a:t>
            </a:r>
            <a:endParaRPr dirty="0"/>
          </a:p>
          <a:p>
            <a:pPr marL="228600" lvl="0" indent="-228600" algn="l" rtl="0">
              <a:lnSpc>
                <a:spcPct val="90000"/>
              </a:lnSpc>
              <a:spcBef>
                <a:spcPts val="1000"/>
              </a:spcBef>
              <a:spcAft>
                <a:spcPts val="0"/>
              </a:spcAft>
              <a:buClr>
                <a:schemeClr val="dk1"/>
              </a:buClr>
              <a:buSzPts val="2400"/>
              <a:buChar char="•"/>
            </a:pPr>
            <a:r>
              <a:rPr lang="en-US" sz="2400" dirty="0"/>
              <a:t>Lead to action planning</a:t>
            </a:r>
            <a:endParaRPr sz="2400" dirty="0"/>
          </a:p>
          <a:p>
            <a:pPr marL="228600" lvl="0" indent="-228600" algn="l" rtl="0">
              <a:lnSpc>
                <a:spcPct val="90000"/>
              </a:lnSpc>
              <a:spcBef>
                <a:spcPts val="1000"/>
              </a:spcBef>
              <a:spcAft>
                <a:spcPts val="0"/>
              </a:spcAft>
              <a:buSzPts val="2400"/>
              <a:buChar char="•"/>
            </a:pPr>
            <a:r>
              <a:rPr lang="en-US" sz="2400" dirty="0"/>
              <a:t>Outcome based</a:t>
            </a:r>
            <a:endParaRPr sz="2400" dirty="0"/>
          </a:p>
          <a:p>
            <a:pPr marL="228600" lvl="0" indent="-228600" algn="l" rtl="0">
              <a:lnSpc>
                <a:spcPct val="90000"/>
              </a:lnSpc>
              <a:spcBef>
                <a:spcPts val="1000"/>
              </a:spcBef>
              <a:spcAft>
                <a:spcPts val="0"/>
              </a:spcAft>
              <a:buClr>
                <a:schemeClr val="dk1"/>
              </a:buClr>
              <a:buSzPts val="2400"/>
              <a:buChar char="•"/>
            </a:pPr>
            <a:r>
              <a:rPr lang="en-US" sz="2400" dirty="0"/>
              <a:t>Evidence-based, research based</a:t>
            </a:r>
            <a:endParaRPr dirty="0"/>
          </a:p>
          <a:p>
            <a:pPr marL="228600" lvl="0" indent="-228600" algn="l" rtl="0">
              <a:lnSpc>
                <a:spcPct val="90000"/>
              </a:lnSpc>
              <a:spcBef>
                <a:spcPts val="1000"/>
              </a:spcBef>
              <a:spcAft>
                <a:spcPts val="0"/>
              </a:spcAft>
              <a:buClr>
                <a:schemeClr val="dk1"/>
              </a:buClr>
              <a:buSzPts val="2400"/>
              <a:buChar char="•"/>
            </a:pPr>
            <a:r>
              <a:rPr lang="en-US" sz="2400" dirty="0"/>
              <a:t>Measure growth</a:t>
            </a:r>
            <a:endParaRPr dirty="0"/>
          </a:p>
          <a:p>
            <a:pPr marL="228600" lvl="0" indent="-228600" algn="l" rtl="0">
              <a:lnSpc>
                <a:spcPct val="90000"/>
              </a:lnSpc>
              <a:spcBef>
                <a:spcPts val="1000"/>
              </a:spcBef>
              <a:spcAft>
                <a:spcPts val="0"/>
              </a:spcAft>
              <a:buClr>
                <a:schemeClr val="dk1"/>
              </a:buClr>
              <a:buSzPts val="2400"/>
              <a:buChar char="•"/>
            </a:pPr>
            <a:r>
              <a:rPr lang="en-US" sz="2400" dirty="0"/>
              <a:t>Include data review</a:t>
            </a:r>
            <a:endParaRPr dirty="0"/>
          </a:p>
          <a:p>
            <a:pPr marL="228600" lvl="0" indent="-228600" algn="l" rtl="0">
              <a:lnSpc>
                <a:spcPct val="90000"/>
              </a:lnSpc>
              <a:spcBef>
                <a:spcPts val="1000"/>
              </a:spcBef>
              <a:spcAft>
                <a:spcPts val="0"/>
              </a:spcAft>
              <a:buClr>
                <a:schemeClr val="dk1"/>
              </a:buClr>
              <a:buSzPts val="2400"/>
              <a:buChar char="•"/>
            </a:pPr>
            <a:r>
              <a:rPr lang="en-US" sz="2400" dirty="0"/>
              <a:t>Utilize rubric and evidence to support ratings </a:t>
            </a:r>
            <a:endParaRPr sz="2400" dirty="0"/>
          </a:p>
        </p:txBody>
      </p:sp>
      <p:pic>
        <p:nvPicPr>
          <p:cNvPr id="125" name="Google Shape;125;p6" descr="Children's Rights: WHAT &lt;strong&gt;PRINCIPLES&lt;/strong&gt; GUIDE OUR COUNTRY?"/>
          <p:cNvPicPr preferRelativeResize="0"/>
          <p:nvPr/>
        </p:nvPicPr>
        <p:blipFill rotWithShape="1">
          <a:blip r:embed="rId5">
            <a:alphaModFix/>
          </a:blip>
          <a:srcRect/>
          <a:stretch/>
        </p:blipFill>
        <p:spPr>
          <a:xfrm>
            <a:off x="5411880" y="1810870"/>
            <a:ext cx="2916332" cy="3285565"/>
          </a:xfrm>
          <a:prstGeom prst="rect">
            <a:avLst/>
          </a:prstGeom>
          <a:noFill/>
          <a:ln>
            <a:noFill/>
          </a:ln>
        </p:spPr>
      </p:pic>
      <p:pic>
        <p:nvPicPr>
          <p:cNvPr id="5" name="Audio 4">
            <a:hlinkClick r:id="" action="ppaction://media"/>
            <a:extLst>
              <a:ext uri="{FF2B5EF4-FFF2-40B4-BE49-F238E27FC236}">
                <a16:creationId xmlns:a16="http://schemas.microsoft.com/office/drawing/2014/main" id="{D119E227-B054-49ED-90CC-73EF547EA7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175"/>
    </mc:Choice>
    <mc:Fallback xmlns="">
      <p:transition spd="slow" advTm="28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7"/>
          <p:cNvSpPr txBox="1">
            <a:spLocks noGrp="1"/>
          </p:cNvSpPr>
          <p:nvPr>
            <p:ph type="title"/>
          </p:nvPr>
        </p:nvSpPr>
        <p:spPr>
          <a:xfrm>
            <a:off x="628650" y="479612"/>
            <a:ext cx="7886700" cy="103542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b="1">
                <a:latin typeface="Arial"/>
                <a:ea typeface="Arial"/>
                <a:cs typeface="Arial"/>
                <a:sym typeface="Arial"/>
              </a:rPr>
              <a:t>Action Plan</a:t>
            </a:r>
            <a:endParaRPr sz="3600" b="1">
              <a:latin typeface="Arial"/>
              <a:ea typeface="Arial"/>
              <a:cs typeface="Arial"/>
              <a:sym typeface="Arial"/>
            </a:endParaRPr>
          </a:p>
        </p:txBody>
      </p:sp>
      <p:graphicFrame>
        <p:nvGraphicFramePr>
          <p:cNvPr id="131" name="Google Shape;131;p7"/>
          <p:cNvGraphicFramePr/>
          <p:nvPr/>
        </p:nvGraphicFramePr>
        <p:xfrm>
          <a:off x="1196788" y="1690689"/>
          <a:ext cx="6544225" cy="4663510"/>
        </p:xfrm>
        <a:graphic>
          <a:graphicData uri="http://schemas.openxmlformats.org/drawingml/2006/table">
            <a:tbl>
              <a:tblPr firstRow="1" bandRow="1">
                <a:noFill/>
                <a:tableStyleId>{05E977B4-E9A5-4CD3-9CB4-B0A80A7DD114}</a:tableStyleId>
              </a:tblPr>
              <a:tblGrid>
                <a:gridCol w="4161500">
                  <a:extLst>
                    <a:ext uri="{9D8B030D-6E8A-4147-A177-3AD203B41FA5}">
                      <a16:colId xmlns:a16="http://schemas.microsoft.com/office/drawing/2014/main" val="20000"/>
                    </a:ext>
                  </a:extLst>
                </a:gridCol>
                <a:gridCol w="2382725">
                  <a:extLst>
                    <a:ext uri="{9D8B030D-6E8A-4147-A177-3AD203B41FA5}">
                      <a16:colId xmlns:a16="http://schemas.microsoft.com/office/drawing/2014/main" val="20001"/>
                    </a:ext>
                  </a:extLst>
                </a:gridCol>
              </a:tblGrid>
              <a:tr h="448325">
                <a:tc>
                  <a:txBody>
                    <a:bodyPr/>
                    <a:lstStyle/>
                    <a:p>
                      <a:pPr marL="0" marR="0" lvl="0" indent="0" algn="ctr" rtl="0">
                        <a:spcBef>
                          <a:spcPts val="0"/>
                        </a:spcBef>
                        <a:spcAft>
                          <a:spcPts val="0"/>
                        </a:spcAft>
                        <a:buNone/>
                      </a:pPr>
                      <a:r>
                        <a:rPr lang="en-US" sz="2400" u="none" strike="noStrike" cap="none"/>
                        <a:t>Action Steps</a:t>
                      </a:r>
                      <a:endParaRPr sz="2400" u="none" strike="noStrike" cap="none"/>
                    </a:p>
                  </a:txBody>
                  <a:tcPr marL="91450" marR="91450" marT="45725" marB="45725"/>
                </a:tc>
                <a:tc>
                  <a:txBody>
                    <a:bodyPr/>
                    <a:lstStyle/>
                    <a:p>
                      <a:pPr marL="0" marR="0" lvl="0" indent="0" algn="ctr" rtl="0">
                        <a:spcBef>
                          <a:spcPts val="0"/>
                        </a:spcBef>
                        <a:spcAft>
                          <a:spcPts val="0"/>
                        </a:spcAft>
                        <a:buNone/>
                      </a:pPr>
                      <a:r>
                        <a:rPr lang="en-US" sz="2400" u="none" strike="noStrike" cap="none"/>
                        <a:t>Completion Date</a:t>
                      </a:r>
                      <a:endParaRPr sz="2400" u="none" strike="noStrike" cap="none"/>
                    </a:p>
                  </a:txBody>
                  <a:tcPr marL="91450" marR="91450" marT="45725" marB="45725"/>
                </a:tc>
                <a:extLst>
                  <a:ext uri="{0D108BD9-81ED-4DB2-BD59-A6C34878D82A}">
                    <a16:rowId xmlns:a16="http://schemas.microsoft.com/office/drawing/2014/main" val="10000"/>
                  </a:ext>
                </a:extLst>
              </a:tr>
              <a:tr h="448325">
                <a:tc>
                  <a:txBody>
                    <a:bodyPr/>
                    <a:lstStyle/>
                    <a:p>
                      <a:pPr marL="0" marR="0" lvl="0" indent="0" algn="l" rtl="0">
                        <a:spcBef>
                          <a:spcPts val="0"/>
                        </a:spcBef>
                        <a:spcAft>
                          <a:spcPts val="0"/>
                        </a:spcAft>
                        <a:buNone/>
                      </a:pPr>
                      <a:r>
                        <a:rPr lang="en-US" sz="2400" u="none" strike="noStrike" cap="none"/>
                        <a:t>Comprehensive Literature Review</a:t>
                      </a:r>
                      <a:endParaRPr sz="2400"/>
                    </a:p>
                  </a:txBody>
                  <a:tcPr marL="91450" marR="91450" marT="45725" marB="45725"/>
                </a:tc>
                <a:tc>
                  <a:txBody>
                    <a:bodyPr/>
                    <a:lstStyle/>
                    <a:p>
                      <a:pPr marL="0" marR="0" lvl="0" indent="0" algn="ctr" rtl="0">
                        <a:spcBef>
                          <a:spcPts val="0"/>
                        </a:spcBef>
                        <a:spcAft>
                          <a:spcPts val="0"/>
                        </a:spcAft>
                        <a:buNone/>
                      </a:pPr>
                      <a:r>
                        <a:rPr lang="en-US" sz="2400"/>
                        <a:t>9-30-2018</a:t>
                      </a:r>
                      <a:endParaRPr sz="2400"/>
                    </a:p>
                  </a:txBody>
                  <a:tcPr marL="91450" marR="91450" marT="45725" marB="45725"/>
                </a:tc>
                <a:extLst>
                  <a:ext uri="{0D108BD9-81ED-4DB2-BD59-A6C34878D82A}">
                    <a16:rowId xmlns:a16="http://schemas.microsoft.com/office/drawing/2014/main" val="10001"/>
                  </a:ext>
                </a:extLst>
              </a:tr>
              <a:tr h="760125">
                <a:tc>
                  <a:txBody>
                    <a:bodyPr/>
                    <a:lstStyle/>
                    <a:p>
                      <a:pPr marL="0" marR="0" lvl="0" indent="0" algn="l" rtl="0">
                        <a:spcBef>
                          <a:spcPts val="0"/>
                        </a:spcBef>
                        <a:spcAft>
                          <a:spcPts val="0"/>
                        </a:spcAft>
                        <a:buNone/>
                      </a:pPr>
                      <a:r>
                        <a:rPr lang="en-US" sz="2400"/>
                        <a:t>Identify Critical Components of Special Education Programs</a:t>
                      </a:r>
                      <a:endParaRPr sz="2400"/>
                    </a:p>
                  </a:txBody>
                  <a:tcPr marL="91450" marR="91450" marT="45725" marB="45725"/>
                </a:tc>
                <a:tc>
                  <a:txBody>
                    <a:bodyPr/>
                    <a:lstStyle/>
                    <a:p>
                      <a:pPr marL="0" marR="0" lvl="0" indent="0" algn="ctr" rtl="0">
                        <a:spcBef>
                          <a:spcPts val="0"/>
                        </a:spcBef>
                        <a:spcAft>
                          <a:spcPts val="0"/>
                        </a:spcAft>
                        <a:buNone/>
                      </a:pPr>
                      <a:r>
                        <a:rPr lang="en-US" sz="2400"/>
                        <a:t>10-31-2018</a:t>
                      </a:r>
                      <a:endParaRPr sz="2400"/>
                    </a:p>
                  </a:txBody>
                  <a:tcPr marL="91450" marR="91450" marT="45725" marB="45725"/>
                </a:tc>
                <a:extLst>
                  <a:ext uri="{0D108BD9-81ED-4DB2-BD59-A6C34878D82A}">
                    <a16:rowId xmlns:a16="http://schemas.microsoft.com/office/drawing/2014/main" val="10002"/>
                  </a:ext>
                </a:extLst>
              </a:tr>
              <a:tr h="760125">
                <a:tc>
                  <a:txBody>
                    <a:bodyPr/>
                    <a:lstStyle/>
                    <a:p>
                      <a:pPr marL="0" marR="0" lvl="0" indent="0" algn="l" rtl="0">
                        <a:spcBef>
                          <a:spcPts val="0"/>
                        </a:spcBef>
                        <a:spcAft>
                          <a:spcPts val="0"/>
                        </a:spcAft>
                        <a:buNone/>
                      </a:pPr>
                      <a:r>
                        <a:rPr lang="en-US" sz="2400"/>
                        <a:t>Identify Descriptors for each Component</a:t>
                      </a:r>
                      <a:endParaRPr sz="2400"/>
                    </a:p>
                  </a:txBody>
                  <a:tcPr marL="91450" marR="91450" marT="45725" marB="45725"/>
                </a:tc>
                <a:tc>
                  <a:txBody>
                    <a:bodyPr/>
                    <a:lstStyle/>
                    <a:p>
                      <a:pPr marL="0" marR="0" lvl="0" indent="0" algn="ctr" rtl="0">
                        <a:spcBef>
                          <a:spcPts val="0"/>
                        </a:spcBef>
                        <a:spcAft>
                          <a:spcPts val="0"/>
                        </a:spcAft>
                        <a:buNone/>
                      </a:pPr>
                      <a:r>
                        <a:rPr lang="en-US" sz="2400"/>
                        <a:t>1-16-2019</a:t>
                      </a:r>
                      <a:endParaRPr sz="2400"/>
                    </a:p>
                  </a:txBody>
                  <a:tcPr marL="91450" marR="91450" marT="45725" marB="45725"/>
                </a:tc>
                <a:extLst>
                  <a:ext uri="{0D108BD9-81ED-4DB2-BD59-A6C34878D82A}">
                    <a16:rowId xmlns:a16="http://schemas.microsoft.com/office/drawing/2014/main" val="10003"/>
                  </a:ext>
                </a:extLst>
              </a:tr>
              <a:tr h="760125">
                <a:tc>
                  <a:txBody>
                    <a:bodyPr/>
                    <a:lstStyle/>
                    <a:p>
                      <a:pPr marL="0" marR="0" lvl="0" indent="0" algn="l" rtl="0">
                        <a:spcBef>
                          <a:spcPts val="0"/>
                        </a:spcBef>
                        <a:spcAft>
                          <a:spcPts val="0"/>
                        </a:spcAft>
                        <a:buNone/>
                      </a:pPr>
                      <a:r>
                        <a:rPr lang="en-US" sz="2400"/>
                        <a:t>Develop Continuous Improvement Tool</a:t>
                      </a:r>
                      <a:endParaRPr sz="2400"/>
                    </a:p>
                  </a:txBody>
                  <a:tcPr marL="91450" marR="91450" marT="45725" marB="45725"/>
                </a:tc>
                <a:tc>
                  <a:txBody>
                    <a:bodyPr/>
                    <a:lstStyle/>
                    <a:p>
                      <a:pPr marL="0" marR="0" lvl="0" indent="0" algn="ctr" rtl="0">
                        <a:spcBef>
                          <a:spcPts val="0"/>
                        </a:spcBef>
                        <a:spcAft>
                          <a:spcPts val="0"/>
                        </a:spcAft>
                        <a:buNone/>
                      </a:pPr>
                      <a:r>
                        <a:rPr lang="en-US" sz="2400"/>
                        <a:t>4-30-2019</a:t>
                      </a:r>
                      <a:endParaRPr sz="2400"/>
                    </a:p>
                  </a:txBody>
                  <a:tcPr marL="91450" marR="91450" marT="45725" marB="45725"/>
                </a:tc>
                <a:extLst>
                  <a:ext uri="{0D108BD9-81ED-4DB2-BD59-A6C34878D82A}">
                    <a16:rowId xmlns:a16="http://schemas.microsoft.com/office/drawing/2014/main" val="10004"/>
                  </a:ext>
                </a:extLst>
              </a:tr>
              <a:tr h="448325">
                <a:tc>
                  <a:txBody>
                    <a:bodyPr/>
                    <a:lstStyle/>
                    <a:p>
                      <a:pPr marL="0" marR="0" lvl="0" indent="0" algn="l" rtl="0">
                        <a:spcBef>
                          <a:spcPts val="0"/>
                        </a:spcBef>
                        <a:spcAft>
                          <a:spcPts val="0"/>
                        </a:spcAft>
                        <a:buNone/>
                      </a:pPr>
                      <a:r>
                        <a:rPr lang="en-US" sz="2400"/>
                        <a:t>Pilot Tool</a:t>
                      </a:r>
                      <a:endParaRPr sz="2400"/>
                    </a:p>
                  </a:txBody>
                  <a:tcPr marL="91450" marR="91450" marT="45725" marB="45725"/>
                </a:tc>
                <a:tc>
                  <a:txBody>
                    <a:bodyPr/>
                    <a:lstStyle/>
                    <a:p>
                      <a:pPr marL="0" marR="0" lvl="0" indent="0" algn="ctr" rtl="0">
                        <a:spcBef>
                          <a:spcPts val="0"/>
                        </a:spcBef>
                        <a:spcAft>
                          <a:spcPts val="0"/>
                        </a:spcAft>
                        <a:buNone/>
                      </a:pPr>
                      <a:r>
                        <a:rPr lang="en-US" sz="2400"/>
                        <a:t>6-30-2020</a:t>
                      </a:r>
                      <a:endParaRPr sz="2400"/>
                    </a:p>
                  </a:txBody>
                  <a:tcPr marL="91450" marR="91450" marT="45725" marB="45725"/>
                </a:tc>
                <a:extLst>
                  <a:ext uri="{0D108BD9-81ED-4DB2-BD59-A6C34878D82A}">
                    <a16:rowId xmlns:a16="http://schemas.microsoft.com/office/drawing/2014/main" val="10005"/>
                  </a:ext>
                </a:extLst>
              </a:tr>
              <a:tr h="448325">
                <a:tc>
                  <a:txBody>
                    <a:bodyPr/>
                    <a:lstStyle/>
                    <a:p>
                      <a:pPr marL="0" marR="0" lvl="0" indent="0" algn="l" rtl="0">
                        <a:spcBef>
                          <a:spcPts val="0"/>
                        </a:spcBef>
                        <a:spcAft>
                          <a:spcPts val="0"/>
                        </a:spcAft>
                        <a:buNone/>
                      </a:pPr>
                      <a:r>
                        <a:rPr lang="en-US" sz="2400"/>
                        <a:t>Independent Evaluation</a:t>
                      </a:r>
                      <a:endParaRPr sz="2400"/>
                    </a:p>
                  </a:txBody>
                  <a:tcPr marL="91450" marR="91450" marT="45725" marB="45725"/>
                </a:tc>
                <a:tc>
                  <a:txBody>
                    <a:bodyPr/>
                    <a:lstStyle/>
                    <a:p>
                      <a:pPr marL="0" marR="0" lvl="0" indent="0" algn="ctr" rtl="0">
                        <a:spcBef>
                          <a:spcPts val="0"/>
                        </a:spcBef>
                        <a:spcAft>
                          <a:spcPts val="0"/>
                        </a:spcAft>
                        <a:buNone/>
                      </a:pPr>
                      <a:r>
                        <a:rPr lang="en-US" sz="2400"/>
                        <a:t>9-30-2019</a:t>
                      </a:r>
                      <a:endParaRPr sz="2400"/>
                    </a:p>
                  </a:txBody>
                  <a:tcPr marL="91450" marR="91450" marT="45725" marB="45725"/>
                </a:tc>
                <a:extLst>
                  <a:ext uri="{0D108BD9-81ED-4DB2-BD59-A6C34878D82A}">
                    <a16:rowId xmlns:a16="http://schemas.microsoft.com/office/drawing/2014/main" val="10006"/>
                  </a:ext>
                </a:extLst>
              </a:tr>
            </a:tbl>
          </a:graphicData>
        </a:graphic>
      </p:graphicFrame>
      <p:pic>
        <p:nvPicPr>
          <p:cNvPr id="3" name="Audio 2">
            <a:hlinkClick r:id="" action="ppaction://media"/>
            <a:extLst>
              <a:ext uri="{FF2B5EF4-FFF2-40B4-BE49-F238E27FC236}">
                <a16:creationId xmlns:a16="http://schemas.microsoft.com/office/drawing/2014/main" id="{17C0ED41-EF50-4F30-A861-57000B5DC7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716"/>
    </mc:Choice>
    <mc:Fallback xmlns="">
      <p:transition spd="slow" advTm="24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Arial"/>
              <a:buNone/>
            </a:pPr>
            <a:r>
              <a:rPr lang="en-US" sz="3600" b="1">
                <a:latin typeface="Arial"/>
                <a:ea typeface="Arial"/>
                <a:cs typeface="Arial"/>
                <a:sym typeface="Arial"/>
              </a:rPr>
              <a:t>Comprehensive Literature Review Annotated Bibliograph</a:t>
            </a:r>
            <a:r>
              <a:rPr lang="en-US" sz="3600">
                <a:latin typeface="Arial"/>
                <a:ea typeface="Arial"/>
                <a:cs typeface="Arial"/>
                <a:sym typeface="Arial"/>
              </a:rPr>
              <a:t>y</a:t>
            </a:r>
            <a:endParaRPr sz="3600">
              <a:latin typeface="Arial"/>
              <a:ea typeface="Arial"/>
              <a:cs typeface="Arial"/>
              <a:sym typeface="Arial"/>
            </a:endParaRPr>
          </a:p>
        </p:txBody>
      </p:sp>
      <p:pic>
        <p:nvPicPr>
          <p:cNvPr id="137" name="Google Shape;137;p8" descr="library &lt;strong&gt;books&lt;/strong&gt; | Flickr - Photo Sharing!"/>
          <p:cNvPicPr preferRelativeResize="0"/>
          <p:nvPr/>
        </p:nvPicPr>
        <p:blipFill rotWithShape="1">
          <a:blip r:embed="rId5">
            <a:alphaModFix/>
          </a:blip>
          <a:srcRect/>
          <a:stretch/>
        </p:blipFill>
        <p:spPr>
          <a:xfrm>
            <a:off x="591671" y="4849907"/>
            <a:ext cx="7812741" cy="1648942"/>
          </a:xfrm>
          <a:prstGeom prst="rect">
            <a:avLst/>
          </a:prstGeom>
          <a:noFill/>
          <a:ln>
            <a:noFill/>
          </a:ln>
        </p:spPr>
      </p:pic>
      <p:sp>
        <p:nvSpPr>
          <p:cNvPr id="138" name="Google Shape;138;p8"/>
          <p:cNvSpPr txBox="1">
            <a:spLocks noGrp="1"/>
          </p:cNvSpPr>
          <p:nvPr>
            <p:ph type="body" idx="1"/>
          </p:nvPr>
        </p:nvSpPr>
        <p:spPr>
          <a:xfrm>
            <a:off x="628650" y="1690689"/>
            <a:ext cx="3886200" cy="448627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Special Education Program Evaluation</a:t>
            </a:r>
            <a:endParaRPr/>
          </a:p>
          <a:p>
            <a:pPr marL="228600" lvl="0" indent="-228600" algn="l" rtl="0">
              <a:lnSpc>
                <a:spcPct val="90000"/>
              </a:lnSpc>
              <a:spcBef>
                <a:spcPts val="1000"/>
              </a:spcBef>
              <a:spcAft>
                <a:spcPts val="0"/>
              </a:spcAft>
              <a:buClr>
                <a:schemeClr val="dk1"/>
              </a:buClr>
              <a:buSzPts val="2400"/>
              <a:buChar char="•"/>
            </a:pPr>
            <a:r>
              <a:rPr lang="en-US" sz="2400"/>
              <a:t>Law</a:t>
            </a:r>
            <a:endParaRPr/>
          </a:p>
          <a:p>
            <a:pPr marL="228600" lvl="0" indent="-228600" algn="l" rtl="0">
              <a:lnSpc>
                <a:spcPct val="90000"/>
              </a:lnSpc>
              <a:spcBef>
                <a:spcPts val="1000"/>
              </a:spcBef>
              <a:spcAft>
                <a:spcPts val="0"/>
              </a:spcAft>
              <a:buClr>
                <a:schemeClr val="dk1"/>
              </a:buClr>
              <a:buSzPts val="2400"/>
              <a:buChar char="•"/>
            </a:pPr>
            <a:r>
              <a:rPr lang="en-US" sz="2400"/>
              <a:t>Continuous Improvement Planning and the Use of Data</a:t>
            </a:r>
            <a:endParaRPr/>
          </a:p>
          <a:p>
            <a:pPr marL="228600" lvl="0" indent="-228600" algn="l" rtl="0">
              <a:lnSpc>
                <a:spcPct val="90000"/>
              </a:lnSpc>
              <a:spcBef>
                <a:spcPts val="1000"/>
              </a:spcBef>
              <a:spcAft>
                <a:spcPts val="0"/>
              </a:spcAft>
              <a:buClr>
                <a:schemeClr val="dk1"/>
              </a:buClr>
              <a:buSzPts val="2400"/>
              <a:buChar char="•"/>
            </a:pPr>
            <a:r>
              <a:rPr lang="en-US" sz="2400"/>
              <a:t>Multi-Tiered System of Support</a:t>
            </a:r>
            <a:endParaRPr/>
          </a:p>
          <a:p>
            <a:pPr marL="0" lvl="0" indent="0" algn="l" rtl="0">
              <a:lnSpc>
                <a:spcPct val="90000"/>
              </a:lnSpc>
              <a:spcBef>
                <a:spcPts val="1000"/>
              </a:spcBef>
              <a:spcAft>
                <a:spcPts val="0"/>
              </a:spcAft>
              <a:buClr>
                <a:schemeClr val="dk1"/>
              </a:buClr>
              <a:buSzPts val="2800"/>
              <a:buNone/>
            </a:pPr>
            <a:endParaRPr/>
          </a:p>
        </p:txBody>
      </p:sp>
      <p:sp>
        <p:nvSpPr>
          <p:cNvPr id="139" name="Google Shape;139;p8"/>
          <p:cNvSpPr txBox="1">
            <a:spLocks noGrp="1"/>
          </p:cNvSpPr>
          <p:nvPr>
            <p:ph type="body" idx="2"/>
          </p:nvPr>
        </p:nvSpPr>
        <p:spPr>
          <a:xfrm>
            <a:off x="4629150" y="1743635"/>
            <a:ext cx="3886200" cy="443332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Governance and Management</a:t>
            </a:r>
            <a:endParaRPr/>
          </a:p>
          <a:p>
            <a:pPr marL="228600" lvl="0" indent="-228600" algn="l" rtl="0">
              <a:lnSpc>
                <a:spcPct val="90000"/>
              </a:lnSpc>
              <a:spcBef>
                <a:spcPts val="1000"/>
              </a:spcBef>
              <a:spcAft>
                <a:spcPts val="0"/>
              </a:spcAft>
              <a:buClr>
                <a:schemeClr val="dk1"/>
              </a:buClr>
              <a:buSzPts val="2400"/>
              <a:buChar char="•"/>
            </a:pPr>
            <a:r>
              <a:rPr lang="en-US" sz="2400"/>
              <a:t>Evidence Based Instruction and Practices</a:t>
            </a:r>
            <a:endParaRPr/>
          </a:p>
          <a:p>
            <a:pPr marL="228600" lvl="0" indent="-228600" algn="l" rtl="0">
              <a:lnSpc>
                <a:spcPct val="90000"/>
              </a:lnSpc>
              <a:spcBef>
                <a:spcPts val="1000"/>
              </a:spcBef>
              <a:spcAft>
                <a:spcPts val="0"/>
              </a:spcAft>
              <a:buClr>
                <a:schemeClr val="dk1"/>
              </a:buClr>
              <a:buSzPts val="2400"/>
              <a:buChar char="•"/>
            </a:pPr>
            <a:r>
              <a:rPr lang="en-US" sz="2400"/>
              <a:t>Family and Community Engagement</a:t>
            </a:r>
            <a:endParaRPr/>
          </a:p>
          <a:p>
            <a:pPr marL="228600" lvl="0" indent="-228600" algn="l" rtl="0">
              <a:lnSpc>
                <a:spcPct val="90000"/>
              </a:lnSpc>
              <a:spcBef>
                <a:spcPts val="1000"/>
              </a:spcBef>
              <a:spcAft>
                <a:spcPts val="0"/>
              </a:spcAft>
              <a:buClr>
                <a:schemeClr val="dk1"/>
              </a:buClr>
              <a:buSzPts val="2400"/>
              <a:buChar char="•"/>
            </a:pPr>
            <a:r>
              <a:rPr lang="en-US" sz="2400"/>
              <a:t>Transition</a:t>
            </a:r>
            <a:endParaRPr sz="2400"/>
          </a:p>
        </p:txBody>
      </p:sp>
      <p:pic>
        <p:nvPicPr>
          <p:cNvPr id="3" name="Audio 2">
            <a:hlinkClick r:id="" action="ppaction://media"/>
            <a:extLst>
              <a:ext uri="{FF2B5EF4-FFF2-40B4-BE49-F238E27FC236}">
                <a16:creationId xmlns:a16="http://schemas.microsoft.com/office/drawing/2014/main" id="{5B8A38F2-F3BA-4C0A-836D-95B0AC919E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431"/>
    </mc:Choice>
    <mc:Fallback xmlns="">
      <p:transition spd="slow" advTm="13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1"/>
          <p:cNvSpPr txBox="1">
            <a:spLocks noGrp="1"/>
          </p:cNvSpPr>
          <p:nvPr>
            <p:ph type="title"/>
          </p:nvPr>
        </p:nvSpPr>
        <p:spPr>
          <a:xfrm>
            <a:off x="628650" y="152401"/>
            <a:ext cx="7886700" cy="126402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b="1">
                <a:latin typeface="Arial"/>
                <a:ea typeface="Arial"/>
                <a:cs typeface="Arial"/>
                <a:sym typeface="Arial"/>
              </a:rPr>
              <a:t>External Evaluation</a:t>
            </a:r>
            <a:endParaRPr sz="3600" b="1">
              <a:latin typeface="Arial"/>
              <a:ea typeface="Arial"/>
              <a:cs typeface="Arial"/>
              <a:sym typeface="Arial"/>
            </a:endParaRPr>
          </a:p>
        </p:txBody>
      </p:sp>
      <p:pic>
        <p:nvPicPr>
          <p:cNvPr id="145" name="Google Shape;145;p11" descr="&lt;strong&gt;Evaluation&lt;/strong&gt; - Handwriting image"/>
          <p:cNvPicPr preferRelativeResize="0"/>
          <p:nvPr/>
        </p:nvPicPr>
        <p:blipFill rotWithShape="1">
          <a:blip r:embed="rId5">
            <a:alphaModFix/>
          </a:blip>
          <a:srcRect/>
          <a:stretch/>
        </p:blipFill>
        <p:spPr>
          <a:xfrm>
            <a:off x="0" y="986118"/>
            <a:ext cx="9144000" cy="5490882"/>
          </a:xfrm>
          <a:prstGeom prst="rect">
            <a:avLst/>
          </a:prstGeom>
          <a:noFill/>
          <a:ln>
            <a:noFill/>
          </a:ln>
        </p:spPr>
      </p:pic>
      <p:sp>
        <p:nvSpPr>
          <p:cNvPr id="146" name="Google Shape;146;p11"/>
          <p:cNvSpPr txBox="1">
            <a:spLocks noGrp="1"/>
          </p:cNvSpPr>
          <p:nvPr>
            <p:ph type="body" idx="1"/>
          </p:nvPr>
        </p:nvSpPr>
        <p:spPr>
          <a:xfrm>
            <a:off x="628650" y="2317376"/>
            <a:ext cx="7886700" cy="4159624"/>
          </a:xfrm>
          <a:prstGeom prst="rect">
            <a:avLst/>
          </a:prstGeom>
          <a:noFill/>
          <a:ln>
            <a:noFill/>
          </a:ln>
        </p:spPr>
        <p:txBody>
          <a:bodyPr spcFirstLastPara="1" wrap="square" lIns="91425" tIns="45700" rIns="91425" bIns="45700" anchor="t" anchorCtr="0">
            <a:normAutofit/>
          </a:bodyPr>
          <a:lstStyle/>
          <a:p>
            <a:pPr marL="228600" lvl="0" indent="-76200" algn="l" rtl="0">
              <a:lnSpc>
                <a:spcPct val="90000"/>
              </a:lnSpc>
              <a:spcBef>
                <a:spcPts val="0"/>
              </a:spcBef>
              <a:spcAft>
                <a:spcPts val="0"/>
              </a:spcAft>
              <a:buClr>
                <a:schemeClr val="dk1"/>
              </a:buClr>
              <a:buSzPts val="2400"/>
              <a:buNone/>
            </a:pPr>
            <a:endParaRPr sz="2400"/>
          </a:p>
          <a:p>
            <a:pPr marL="228600" lvl="0" indent="-76200" algn="l" rtl="0">
              <a:lnSpc>
                <a:spcPct val="90000"/>
              </a:lnSpc>
              <a:spcBef>
                <a:spcPts val="1000"/>
              </a:spcBef>
              <a:spcAft>
                <a:spcPts val="0"/>
              </a:spcAft>
              <a:buClr>
                <a:schemeClr val="dk1"/>
              </a:buClr>
              <a:buSzPts val="2400"/>
              <a:buNone/>
            </a:pPr>
            <a:endParaRPr sz="2400"/>
          </a:p>
          <a:p>
            <a:pPr marL="228600" lvl="0" indent="-76200" algn="l" rtl="0">
              <a:lnSpc>
                <a:spcPct val="90000"/>
              </a:lnSpc>
              <a:spcBef>
                <a:spcPts val="1000"/>
              </a:spcBef>
              <a:spcAft>
                <a:spcPts val="0"/>
              </a:spcAft>
              <a:buClr>
                <a:schemeClr val="dk1"/>
              </a:buClr>
              <a:buSzPts val="2400"/>
              <a:buNone/>
            </a:pPr>
            <a:endParaRPr sz="2400"/>
          </a:p>
          <a:p>
            <a:pPr marL="228600" lvl="0" indent="-76200" algn="l" rtl="0">
              <a:lnSpc>
                <a:spcPct val="90000"/>
              </a:lnSpc>
              <a:spcBef>
                <a:spcPts val="1000"/>
              </a:spcBef>
              <a:spcAft>
                <a:spcPts val="0"/>
              </a:spcAft>
              <a:buClr>
                <a:schemeClr val="dk1"/>
              </a:buClr>
              <a:buSzPts val="2400"/>
              <a:buNone/>
            </a:pPr>
            <a:endParaRPr sz="2400"/>
          </a:p>
          <a:p>
            <a:pPr marL="228600" lvl="0" indent="-228600" algn="l" rtl="0">
              <a:lnSpc>
                <a:spcPct val="90000"/>
              </a:lnSpc>
              <a:spcBef>
                <a:spcPts val="1000"/>
              </a:spcBef>
              <a:spcAft>
                <a:spcPts val="0"/>
              </a:spcAft>
              <a:buClr>
                <a:schemeClr val="dk1"/>
              </a:buClr>
              <a:buSzPts val="2400"/>
              <a:buChar char="•"/>
            </a:pPr>
            <a:r>
              <a:rPr lang="en-US" sz="2400"/>
              <a:t>Completed by Meghan Burke, PhD,BCBA-D</a:t>
            </a:r>
            <a:endParaRPr/>
          </a:p>
          <a:p>
            <a:pPr marL="228600" lvl="0" indent="-228600" algn="l" rtl="0">
              <a:lnSpc>
                <a:spcPct val="90000"/>
              </a:lnSpc>
              <a:spcBef>
                <a:spcPts val="1000"/>
              </a:spcBef>
              <a:spcAft>
                <a:spcPts val="0"/>
              </a:spcAft>
              <a:buClr>
                <a:schemeClr val="dk1"/>
              </a:buClr>
              <a:buSzPts val="2400"/>
              <a:buChar char="•"/>
            </a:pPr>
            <a:r>
              <a:rPr lang="en-US" sz="2400"/>
              <a:t>Identified Strengths and Considerations with respect to</a:t>
            </a:r>
            <a:endParaRPr/>
          </a:p>
          <a:p>
            <a:pPr marL="685800" lvl="1" indent="-228600" algn="l" rtl="0">
              <a:lnSpc>
                <a:spcPct val="90000"/>
              </a:lnSpc>
              <a:spcBef>
                <a:spcPts val="500"/>
              </a:spcBef>
              <a:spcAft>
                <a:spcPts val="0"/>
              </a:spcAft>
              <a:buClr>
                <a:schemeClr val="dk1"/>
              </a:buClr>
              <a:buSzPts val="2400"/>
              <a:buChar char="•"/>
            </a:pPr>
            <a:r>
              <a:rPr lang="en-US" sz="2400"/>
              <a:t>Effectiveness</a:t>
            </a:r>
            <a:endParaRPr/>
          </a:p>
          <a:p>
            <a:pPr marL="685800" lvl="1" indent="-228600" algn="l" rtl="0">
              <a:lnSpc>
                <a:spcPct val="90000"/>
              </a:lnSpc>
              <a:spcBef>
                <a:spcPts val="500"/>
              </a:spcBef>
              <a:spcAft>
                <a:spcPts val="0"/>
              </a:spcAft>
              <a:buClr>
                <a:schemeClr val="dk1"/>
              </a:buClr>
              <a:buSzPts val="2400"/>
              <a:buChar char="•"/>
            </a:pPr>
            <a:r>
              <a:rPr lang="en-US" sz="2400"/>
              <a:t>Areas for Support and Professional Development</a:t>
            </a:r>
            <a:endParaRPr/>
          </a:p>
          <a:p>
            <a:pPr marL="685800" lvl="1" indent="-228600" algn="l" rtl="0">
              <a:lnSpc>
                <a:spcPct val="90000"/>
              </a:lnSpc>
              <a:spcBef>
                <a:spcPts val="500"/>
              </a:spcBef>
              <a:spcAft>
                <a:spcPts val="0"/>
              </a:spcAft>
              <a:buClr>
                <a:schemeClr val="dk1"/>
              </a:buClr>
              <a:buSzPts val="2400"/>
              <a:buChar char="•"/>
            </a:pPr>
            <a:r>
              <a:rPr lang="en-US" sz="2400"/>
              <a:t>Scalability</a:t>
            </a:r>
            <a:endParaRPr/>
          </a:p>
          <a:p>
            <a:pPr marL="685800" lvl="1" indent="-76200" algn="l" rtl="0">
              <a:lnSpc>
                <a:spcPct val="90000"/>
              </a:lnSpc>
              <a:spcBef>
                <a:spcPts val="500"/>
              </a:spcBef>
              <a:spcAft>
                <a:spcPts val="0"/>
              </a:spcAft>
              <a:buClr>
                <a:schemeClr val="dk1"/>
              </a:buClr>
              <a:buSzPts val="2400"/>
              <a:buNone/>
            </a:pPr>
            <a:endParaRPr/>
          </a:p>
          <a:p>
            <a:pPr marL="457200" lvl="1" indent="0" algn="l" rtl="0">
              <a:lnSpc>
                <a:spcPct val="90000"/>
              </a:lnSpc>
              <a:spcBef>
                <a:spcPts val="500"/>
              </a:spcBef>
              <a:spcAft>
                <a:spcPts val="0"/>
              </a:spcAft>
              <a:buClr>
                <a:schemeClr val="dk1"/>
              </a:buClr>
              <a:buSzPts val="2400"/>
              <a:buNone/>
            </a:pPr>
            <a:endParaRPr/>
          </a:p>
        </p:txBody>
      </p:sp>
      <p:pic>
        <p:nvPicPr>
          <p:cNvPr id="4" name="Audio 3">
            <a:hlinkClick r:id="" action="ppaction://media"/>
            <a:extLst>
              <a:ext uri="{FF2B5EF4-FFF2-40B4-BE49-F238E27FC236}">
                <a16:creationId xmlns:a16="http://schemas.microsoft.com/office/drawing/2014/main" id="{D2417017-9827-46A6-8A8D-00D1EB0FD7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276"/>
    </mc:Choice>
    <mc:Fallback xmlns="">
      <p:transition spd="slow" advTm="25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2072</TotalTime>
  <Words>2820</Words>
  <Application>Microsoft Macintosh PowerPoint</Application>
  <PresentationFormat>On-screen Show (4:3)</PresentationFormat>
  <Paragraphs>313</Paragraphs>
  <Slides>24</Slides>
  <Notes>24</Notes>
  <HiddenSlides>0</HiddenSlides>
  <MMClips>24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Century Gothic</vt:lpstr>
      <vt:lpstr>Georgia</vt:lpstr>
      <vt:lpstr>Office Theme</vt:lpstr>
      <vt:lpstr>Critical Components Tool for Special Education Programs (CCT-SEP)  Chuck Hartseil Joan Hartnett </vt:lpstr>
      <vt:lpstr>Objectives</vt:lpstr>
      <vt:lpstr>Introduction</vt:lpstr>
      <vt:lpstr>Project Purpose</vt:lpstr>
      <vt:lpstr>Project Purpose</vt:lpstr>
      <vt:lpstr>Core Principles</vt:lpstr>
      <vt:lpstr>Action Plan</vt:lpstr>
      <vt:lpstr>Comprehensive Literature Review Annotated Bibliography</vt:lpstr>
      <vt:lpstr>External Evaluation</vt:lpstr>
      <vt:lpstr>Piloting the Critical Components Tool </vt:lpstr>
      <vt:lpstr>Pilot Results </vt:lpstr>
      <vt:lpstr>Documents to Review</vt:lpstr>
      <vt:lpstr>Critical Components Tool for Special Education Programs</vt:lpstr>
      <vt:lpstr>Purpose-Key Elements</vt:lpstr>
      <vt:lpstr>Purpose-Key Elements</vt:lpstr>
      <vt:lpstr>Structure of Critical Components Tool</vt:lpstr>
      <vt:lpstr>Structure of Critical Components Tool</vt:lpstr>
      <vt:lpstr>Instructions for Administration</vt:lpstr>
      <vt:lpstr>Rubric for Evaluation</vt:lpstr>
      <vt:lpstr>Data Analysis Worksheet</vt:lpstr>
      <vt:lpstr>Screener</vt:lpstr>
      <vt:lpstr>Website</vt:lpstr>
      <vt:lpstr>Let’s Try It- Explore!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Critical Components Tool for Special Education Programs (CCT-SEP)  Chuck Hartseil Joan Hartnett</dc:title>
  <dc:creator>Joan</dc:creator>
  <cp:lastModifiedBy>Baer, Kiersten</cp:lastModifiedBy>
  <cp:revision>38</cp:revision>
  <dcterms:created xsi:type="dcterms:W3CDTF">2020-07-13T16:02:12Z</dcterms:created>
  <dcterms:modified xsi:type="dcterms:W3CDTF">2021-06-29T14:52:59Z</dcterms:modified>
</cp:coreProperties>
</file>